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001C7-76F9-FB2D-6CD4-05DA0A8C2B16}" v="387" dt="2023-09-13T09:26:12.898"/>
    <p1510:client id="{458CAFA7-A3D2-87AD-7467-F93D9C743045}" v="1376" dt="2023-09-11T19:22:35.949"/>
    <p1510:client id="{5C6FD618-BC2E-0BC8-7FA4-842143F7CF69}" v="915" dt="2023-09-11T14:42:13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9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5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8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0810" y="262816"/>
            <a:ext cx="4645187" cy="38190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400" err="1">
                <a:solidFill>
                  <a:srgbClr val="FFFFFF"/>
                </a:solidFill>
                <a:latin typeface="Avenir Next LT Pro"/>
                <a:cs typeface="Calibri Light"/>
              </a:rPr>
              <a:t>Informatieavond</a:t>
            </a:r>
            <a:r>
              <a:rPr lang="de-DE" sz="4400" dirty="0">
                <a:solidFill>
                  <a:srgbClr val="FFFFFF"/>
                </a:solidFill>
                <a:latin typeface="Avenir Next LT Pro"/>
                <a:cs typeface="Calibri Light"/>
              </a:rPr>
              <a:t> </a:t>
            </a:r>
            <a:r>
              <a:rPr lang="de-DE" sz="4400" err="1">
                <a:solidFill>
                  <a:srgbClr val="FFFFFF"/>
                </a:solidFill>
                <a:latin typeface="Avenir Next LT Pro"/>
                <a:cs typeface="Calibri Light"/>
              </a:rPr>
              <a:t>ivm</a:t>
            </a:r>
            <a:r>
              <a:rPr lang="de-DE" sz="4400" dirty="0">
                <a:solidFill>
                  <a:srgbClr val="FFFFFF"/>
                </a:solidFill>
                <a:latin typeface="Avenir Next LT Pro"/>
                <a:cs typeface="Calibri Light"/>
              </a:rPr>
              <a:t> </a:t>
            </a:r>
            <a:r>
              <a:rPr lang="de-DE" sz="4400" err="1">
                <a:solidFill>
                  <a:srgbClr val="FFFFFF"/>
                </a:solidFill>
                <a:latin typeface="Avenir Next LT Pro"/>
                <a:cs typeface="Calibri Light"/>
              </a:rPr>
              <a:t>fusie</a:t>
            </a:r>
            <a:r>
              <a:rPr lang="de-DE" sz="4400" dirty="0">
                <a:solidFill>
                  <a:srgbClr val="FFFFFF"/>
                </a:solidFill>
                <a:latin typeface="Avenir Next LT Pro"/>
                <a:cs typeface="Calibri Light"/>
              </a:rPr>
              <a:t> </a:t>
            </a:r>
            <a:br>
              <a:rPr lang="de-DE" sz="4400" dirty="0">
                <a:latin typeface="Avenir Next LT Pro"/>
                <a:cs typeface="Calibri Light"/>
              </a:rPr>
            </a:br>
            <a:r>
              <a:rPr lang="de-DE" sz="4400" dirty="0">
                <a:solidFill>
                  <a:srgbClr val="FFFFFF"/>
                </a:solidFill>
                <a:latin typeface="Avenir Next LT Pro"/>
                <a:cs typeface="Calibri Light"/>
              </a:rPr>
              <a:t>BS de </a:t>
            </a:r>
            <a:r>
              <a:rPr lang="de-DE" sz="4400" err="1">
                <a:solidFill>
                  <a:srgbClr val="FFFFFF"/>
                </a:solidFill>
                <a:latin typeface="Avenir Next LT Pro"/>
                <a:cs typeface="Calibri Light"/>
              </a:rPr>
              <a:t>Zeveneik</a:t>
            </a:r>
            <a:r>
              <a:rPr lang="de-DE" sz="4400" dirty="0">
                <a:solidFill>
                  <a:srgbClr val="FFFFFF"/>
                </a:solidFill>
                <a:latin typeface="Avenir Next LT Pro"/>
                <a:cs typeface="Calibri Light"/>
              </a:rPr>
              <a:t> en BS ST Jozef</a:t>
            </a:r>
            <a:br>
              <a:rPr lang="de-DE" sz="4400" dirty="0">
                <a:latin typeface="Avenir Next LT Pro"/>
                <a:cs typeface="Calibri Light"/>
              </a:rPr>
            </a:br>
            <a:endParaRPr lang="de-DE" sz="4000">
              <a:solidFill>
                <a:srgbClr val="FFFFFF"/>
              </a:solidFill>
              <a:cs typeface="Posterama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7068" y="4590463"/>
            <a:ext cx="5720702" cy="19578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 sz="2600" err="1">
                <a:solidFill>
                  <a:srgbClr val="FFFFFF"/>
                </a:solidFill>
                <a:cs typeface="Calibri"/>
              </a:rPr>
              <a:t>Woensdag</a:t>
            </a:r>
            <a:r>
              <a:rPr lang="de-DE" sz="2600" dirty="0">
                <a:solidFill>
                  <a:srgbClr val="FFFFFF"/>
                </a:solidFill>
                <a:cs typeface="Calibri"/>
              </a:rPr>
              <a:t> 13 </a:t>
            </a:r>
            <a:r>
              <a:rPr lang="de-DE" sz="2600" err="1">
                <a:solidFill>
                  <a:srgbClr val="FFFFFF"/>
                </a:solidFill>
                <a:cs typeface="Calibri"/>
              </a:rPr>
              <a:t>september</a:t>
            </a:r>
            <a:r>
              <a:rPr lang="de-DE" sz="2600" dirty="0">
                <a:solidFill>
                  <a:srgbClr val="FFFFFF"/>
                </a:solidFill>
                <a:cs typeface="Calibri"/>
              </a:rPr>
              <a:t> 2023 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de-DE" sz="2600" dirty="0">
                <a:solidFill>
                  <a:srgbClr val="FFFFFF"/>
                </a:solidFill>
                <a:cs typeface="Calibri"/>
              </a:rPr>
              <a:t>BS de </a:t>
            </a:r>
            <a:r>
              <a:rPr lang="de-DE" sz="2600" dirty="0" err="1">
                <a:solidFill>
                  <a:srgbClr val="FFFFFF"/>
                </a:solidFill>
                <a:cs typeface="Calibri"/>
              </a:rPr>
              <a:t>Zeveneik</a:t>
            </a:r>
            <a:endParaRPr lang="de-DE" sz="2600" dirty="0">
              <a:solidFill>
                <a:srgbClr val="FFFFFF"/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de-DE" sz="2600" err="1">
                <a:solidFill>
                  <a:srgbClr val="FFFFFF"/>
                </a:solidFill>
                <a:cs typeface="Calibri"/>
              </a:rPr>
              <a:t>Maandag</a:t>
            </a:r>
            <a:r>
              <a:rPr lang="de-DE" sz="2600" dirty="0">
                <a:solidFill>
                  <a:srgbClr val="FFFFFF"/>
                </a:solidFill>
                <a:cs typeface="Calibri"/>
              </a:rPr>
              <a:t> 18 </a:t>
            </a:r>
            <a:r>
              <a:rPr lang="de-DE" sz="2600" err="1">
                <a:solidFill>
                  <a:srgbClr val="FFFFFF"/>
                </a:solidFill>
                <a:cs typeface="Calibri"/>
              </a:rPr>
              <a:t>september</a:t>
            </a:r>
            <a:r>
              <a:rPr lang="de-DE" sz="2600" dirty="0">
                <a:solidFill>
                  <a:srgbClr val="FFFFFF"/>
                </a:solidFill>
                <a:cs typeface="Calibri"/>
              </a:rPr>
              <a:t> 2023 </a:t>
            </a:r>
          </a:p>
          <a:p>
            <a:pPr>
              <a:lnSpc>
                <a:spcPct val="100000"/>
              </a:lnSpc>
            </a:pPr>
            <a:r>
              <a:rPr lang="de-DE" sz="2600" dirty="0">
                <a:solidFill>
                  <a:srgbClr val="FFFFFF"/>
                </a:solidFill>
                <a:cs typeface="Calibri"/>
              </a:rPr>
              <a:t>BS ST Jozef</a:t>
            </a:r>
            <a:endParaRPr lang="de-DE" dirty="0"/>
          </a:p>
        </p:txBody>
      </p:sp>
      <p:pic>
        <p:nvPicPr>
          <p:cNvPr id="4" name="Picture 3" descr="3D-vierkant- en rechthoek">
            <a:extLst>
              <a:ext uri="{FF2B5EF4-FFF2-40B4-BE49-F238E27FC236}">
                <a16:creationId xmlns:a16="http://schemas.microsoft.com/office/drawing/2014/main" id="{D2D8731D-1AB9-2D98-2FC6-EEC31D8C1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0" r="21897" b="-8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37F01-D841-7B0B-359A-35408329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52782"/>
            <a:ext cx="9234587" cy="89917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venir Next LT Pro"/>
                <a:cs typeface="Posterama"/>
              </a:rPr>
              <a:t>Stappen</a:t>
            </a:r>
            <a:r>
              <a:rPr lang="en-US" dirty="0">
                <a:latin typeface="Avenir Next LT Pro"/>
                <a:cs typeface="Posterama"/>
              </a:rPr>
              <a:t> </a:t>
            </a:r>
            <a:r>
              <a:rPr lang="en-US" dirty="0" err="1">
                <a:latin typeface="Avenir Next LT Pro"/>
                <a:cs typeface="Posterama"/>
              </a:rPr>
              <a:t>vanaf</a:t>
            </a:r>
            <a:r>
              <a:rPr lang="en-US" dirty="0">
                <a:latin typeface="Avenir Next LT Pro"/>
                <a:cs typeface="Posterama"/>
              </a:rPr>
              <a:t> nu:</a:t>
            </a:r>
            <a:br>
              <a:rPr lang="en-US" dirty="0">
                <a:latin typeface="Avenir Next LT Pro"/>
                <a:cs typeface="Posterama"/>
              </a:rPr>
            </a:br>
            <a:r>
              <a:rPr lang="en-US" b="1" dirty="0" err="1">
                <a:latin typeface="Avenir Next LT Pro"/>
                <a:cs typeface="Posterama"/>
              </a:rPr>
              <a:t>Gemeente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BA79-BDB7-DBBC-17E1-EE275F31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98" y="1629996"/>
            <a:ext cx="9691748" cy="51698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Nieuwbouw</a:t>
            </a:r>
            <a:r>
              <a:rPr lang="en-US" sz="2400" dirty="0"/>
              <a:t> op of in de </a:t>
            </a:r>
            <a:r>
              <a:rPr lang="en-US" sz="2400" dirty="0" err="1"/>
              <a:t>nabijheid</a:t>
            </a:r>
            <a:r>
              <a:rPr lang="en-US" sz="2400" dirty="0"/>
              <a:t> de </a:t>
            </a:r>
            <a:r>
              <a:rPr lang="en-US" sz="2400" dirty="0" err="1"/>
              <a:t>huidige</a:t>
            </a:r>
            <a:r>
              <a:rPr lang="en-US" sz="2400" dirty="0"/>
              <a:t> </a:t>
            </a:r>
            <a:r>
              <a:rPr lang="en-US" sz="2400" dirty="0" err="1"/>
              <a:t>locatie</a:t>
            </a:r>
            <a:r>
              <a:rPr lang="en-US" sz="2400" dirty="0"/>
              <a:t> in </a:t>
            </a:r>
            <a:r>
              <a:rPr lang="en-US" sz="2400" dirty="0" err="1"/>
              <a:t>Merkelbeek</a:t>
            </a:r>
            <a:r>
              <a:rPr lang="en-US" sz="2400" dirty="0"/>
              <a:t>.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Hier </a:t>
            </a:r>
            <a:r>
              <a:rPr lang="en-US" sz="2400" dirty="0" err="1"/>
              <a:t>gaat</a:t>
            </a:r>
            <a:r>
              <a:rPr lang="en-US" sz="2400" dirty="0"/>
              <a:t> de </a:t>
            </a:r>
            <a:r>
              <a:rPr lang="en-US" sz="2400" dirty="0" err="1"/>
              <a:t>afdeling</a:t>
            </a:r>
            <a:r>
              <a:rPr lang="en-US" sz="2400" dirty="0"/>
              <a:t> </a:t>
            </a:r>
            <a:r>
              <a:rPr lang="en-US" sz="2400" dirty="0" err="1"/>
              <a:t>huisvesting</a:t>
            </a:r>
            <a:r>
              <a:rPr lang="en-US" sz="2400" dirty="0"/>
              <a:t> de </a:t>
            </a:r>
            <a:r>
              <a:rPr lang="en-US" sz="2400" dirty="0" err="1"/>
              <a:t>komende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samen</a:t>
            </a:r>
            <a:r>
              <a:rPr lang="en-US" sz="2400" dirty="0"/>
              <a:t> met de </a:t>
            </a:r>
            <a:r>
              <a:rPr lang="en-US" sz="2400" dirty="0" err="1"/>
              <a:t>gemeente</a:t>
            </a:r>
            <a:r>
              <a:rPr lang="en-US" sz="2400" dirty="0"/>
              <a:t> mee </a:t>
            </a:r>
            <a:r>
              <a:rPr lang="en-US" sz="2400" dirty="0" err="1"/>
              <a:t>aan</a:t>
            </a:r>
            <a:r>
              <a:rPr lang="en-US" sz="2400" dirty="0"/>
              <a:t> de slag.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Gemeente</a:t>
            </a:r>
            <a:r>
              <a:rPr lang="en-US" sz="2400" dirty="0"/>
              <a:t> is </a:t>
            </a:r>
            <a:r>
              <a:rPr lang="en-US" sz="2400" dirty="0" err="1"/>
              <a:t>verantwoordelijk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 </a:t>
            </a:r>
            <a:r>
              <a:rPr lang="en-US" sz="2400" dirty="0" err="1"/>
              <a:t>bekostiging</a:t>
            </a:r>
            <a:r>
              <a:rPr lang="en-US" sz="2400" dirty="0"/>
              <a:t> (</a:t>
            </a:r>
            <a:r>
              <a:rPr lang="en-US" sz="2400" dirty="0" err="1"/>
              <a:t>tijdelijke</a:t>
            </a:r>
            <a:r>
              <a:rPr lang="en-US" sz="2400" dirty="0"/>
              <a:t>) </a:t>
            </a:r>
            <a:r>
              <a:rPr lang="en-US" sz="2400" dirty="0" err="1"/>
              <a:t>huisvestiging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Nieuwbouw</a:t>
            </a:r>
            <a:r>
              <a:rPr lang="en-US" sz="2400" dirty="0"/>
              <a:t> is op </a:t>
            </a:r>
            <a:r>
              <a:rPr lang="en-US" sz="2400" dirty="0" err="1"/>
              <a:t>z'n</a:t>
            </a:r>
            <a:r>
              <a:rPr lang="en-US" sz="2400" dirty="0"/>
              <a:t> </a:t>
            </a:r>
            <a:r>
              <a:rPr lang="en-US" sz="2400" dirty="0" err="1"/>
              <a:t>vroegst</a:t>
            </a:r>
            <a:r>
              <a:rPr lang="en-US" sz="2400" dirty="0"/>
              <a:t> </a:t>
            </a:r>
            <a:r>
              <a:rPr lang="en-US" sz="2400" dirty="0" err="1"/>
              <a:t>klaar</a:t>
            </a:r>
            <a:r>
              <a:rPr lang="en-US" sz="2400" dirty="0"/>
              <a:t> </a:t>
            </a:r>
            <a:r>
              <a:rPr lang="en-US" sz="2400" dirty="0" err="1"/>
              <a:t>vanaf</a:t>
            </a:r>
            <a:r>
              <a:rPr lang="en-US" sz="2400" dirty="0"/>
              <a:t> </a:t>
            </a:r>
            <a:r>
              <a:rPr lang="en-US" sz="2400" dirty="0" err="1"/>
              <a:t>augustus</a:t>
            </a:r>
            <a:r>
              <a:rPr lang="en-US" sz="2400" dirty="0"/>
              <a:t> 2026.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Eisen </a:t>
            </a:r>
            <a:r>
              <a:rPr lang="en-US" sz="2400" dirty="0" err="1"/>
              <a:t>tijdelijke</a:t>
            </a:r>
            <a:r>
              <a:rPr lang="en-US" sz="2400" dirty="0"/>
              <a:t> </a:t>
            </a:r>
            <a:r>
              <a:rPr lang="en-US" sz="2400" dirty="0" err="1"/>
              <a:t>huisvestiging</a:t>
            </a:r>
            <a:r>
              <a:rPr lang="en-US" sz="2400" dirty="0"/>
              <a:t>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- </a:t>
            </a:r>
            <a:r>
              <a:rPr lang="en-US" sz="2400" dirty="0" err="1"/>
              <a:t>Veiligheid</a:t>
            </a:r>
            <a:r>
              <a:rPr lang="en-US" sz="2400" dirty="0"/>
              <a:t> in </a:t>
            </a:r>
            <a:r>
              <a:rPr lang="en-US" sz="2400" dirty="0" err="1"/>
              <a:t>en</a:t>
            </a:r>
            <a:r>
              <a:rPr lang="en-US" sz="2400" dirty="0"/>
              <a:t> om het </a:t>
            </a:r>
            <a:r>
              <a:rPr lang="en-US" sz="2400" dirty="0" err="1"/>
              <a:t>gebouw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de </a:t>
            </a:r>
            <a:r>
              <a:rPr lang="en-US" sz="2400" dirty="0" err="1"/>
              <a:t>weg</a:t>
            </a:r>
            <a:r>
              <a:rPr lang="en-US" sz="2400" dirty="0"/>
              <a:t> </a:t>
            </a:r>
            <a:r>
              <a:rPr lang="en-US" sz="2400" dirty="0" err="1"/>
              <a:t>ernaartoe</a:t>
            </a:r>
            <a:r>
              <a:rPr lang="en-US" sz="2400" dirty="0"/>
              <a:t>. De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 err="1"/>
              <a:t>continuiteit</a:t>
            </a:r>
            <a:r>
              <a:rPr lang="en-US" sz="2400" dirty="0"/>
              <a:t> van het </a:t>
            </a:r>
            <a:r>
              <a:rPr lang="en-US" sz="2400" dirty="0" err="1"/>
              <a:t>onderwijs</a:t>
            </a:r>
            <a:r>
              <a:rPr lang="en-US" sz="2400" dirty="0"/>
              <a:t> </a:t>
            </a:r>
            <a:r>
              <a:rPr lang="en-US" sz="2400" dirty="0" err="1"/>
              <a:t>moet</a:t>
            </a:r>
            <a:r>
              <a:rPr lang="en-US" sz="2400" dirty="0"/>
              <a:t> ten alle </a:t>
            </a:r>
            <a:r>
              <a:rPr lang="en-US" sz="2400" dirty="0" err="1"/>
              <a:t>tijden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 err="1"/>
              <a:t>gewaarborgd</a:t>
            </a:r>
            <a:r>
              <a:rPr lang="en-US" sz="2400" dirty="0"/>
              <a:t> </a:t>
            </a:r>
            <a:r>
              <a:rPr lang="en-US" sz="2400" dirty="0" err="1"/>
              <a:t>zijn</a:t>
            </a:r>
            <a:r>
              <a:rPr lang="en-US" sz="2400" dirty="0"/>
              <a:t>. </a:t>
            </a:r>
          </a:p>
        </p:txBody>
      </p:sp>
      <p:pic>
        <p:nvPicPr>
          <p:cNvPr id="5" name="Picture 4" descr="Trap en zuilen van een imposant gebouw in een stad">
            <a:extLst>
              <a:ext uri="{FF2B5EF4-FFF2-40B4-BE49-F238E27FC236}">
                <a16:creationId xmlns:a16="http://schemas.microsoft.com/office/drawing/2014/main" id="{96E46F92-CF9B-AF2A-BA4E-06F1E3138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5" r="15637" b="-3"/>
          <a:stretch/>
        </p:blipFill>
        <p:spPr>
          <a:xfrm>
            <a:off x="9758811" y="10"/>
            <a:ext cx="2433189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04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513DC-BC5F-7D04-FCCF-7B06138D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494" y="552782"/>
            <a:ext cx="5369169" cy="1619611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Avenir Next LT Pro"/>
                <a:cs typeface="Posterama"/>
              </a:rPr>
              <a:t>Vragen</a:t>
            </a:r>
            <a:r>
              <a:rPr lang="en-US" sz="4800" b="1" dirty="0">
                <a:latin typeface="Avenir Next LT Pro"/>
                <a:cs typeface="Posterama"/>
              </a:rPr>
              <a:t>?</a:t>
            </a:r>
            <a:br>
              <a:rPr lang="en-US" sz="4800" dirty="0">
                <a:cs typeface="Posterama"/>
              </a:rPr>
            </a:br>
            <a:endParaRPr lang="en-US" dirty="0"/>
          </a:p>
        </p:txBody>
      </p:sp>
      <p:pic>
        <p:nvPicPr>
          <p:cNvPr id="5" name="Picture 4" descr="Vraagteken op een groene pastelkleurige achtergrond">
            <a:extLst>
              <a:ext uri="{FF2B5EF4-FFF2-40B4-BE49-F238E27FC236}">
                <a16:creationId xmlns:a16="http://schemas.microsoft.com/office/drawing/2014/main" id="{FA08DD2C-1E5B-3502-4C0B-48D963009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68" r="4" b="4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9522-9052-8A79-47B0-15803E69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963" y="2060157"/>
            <a:ext cx="5711695" cy="402281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2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76B52-B70F-92B8-2C6C-9204DA1A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511" y="552782"/>
            <a:ext cx="7991243" cy="107468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000" dirty="0">
                <a:cs typeface="Posterama"/>
              </a:rPr>
            </a:br>
            <a:r>
              <a:rPr lang="en-US" sz="4000" b="1" err="1">
                <a:latin typeface="Avenir Next LT Pro"/>
                <a:cs typeface="Posterama"/>
              </a:rPr>
              <a:t>Inhoud</a:t>
            </a:r>
            <a:r>
              <a:rPr lang="en-US" sz="4000" b="1" dirty="0">
                <a:latin typeface="Avenir Next LT Pro"/>
                <a:cs typeface="Posterama"/>
              </a:rPr>
              <a:t> van </a:t>
            </a:r>
            <a:r>
              <a:rPr lang="en-US" sz="4000" b="1" err="1">
                <a:latin typeface="Avenir Next LT Pro"/>
                <a:cs typeface="Posterama"/>
              </a:rPr>
              <a:t>deze</a:t>
            </a:r>
            <a:r>
              <a:rPr lang="en-US" sz="4000" b="1" dirty="0">
                <a:latin typeface="Avenir Next LT Pro"/>
                <a:cs typeface="Posterama"/>
              </a:rPr>
              <a:t> </a:t>
            </a:r>
            <a:r>
              <a:rPr lang="en-US" sz="4000" b="1" err="1">
                <a:latin typeface="Avenir Next LT Pro"/>
                <a:cs typeface="Posterama"/>
              </a:rPr>
              <a:t>informatieavond</a:t>
            </a:r>
            <a:br>
              <a:rPr lang="en-US" sz="4000" dirty="0">
                <a:cs typeface="Posterama"/>
              </a:rPr>
            </a:br>
            <a:br>
              <a:rPr lang="en-US" sz="2400" dirty="0"/>
            </a:br>
            <a:endParaRPr lang="en-US" sz="2400">
              <a:cs typeface="Posterama"/>
            </a:endParaRPr>
          </a:p>
        </p:txBody>
      </p:sp>
      <p:pic>
        <p:nvPicPr>
          <p:cNvPr id="5" name="Picture 4" descr="Ladder naar een gat">
            <a:extLst>
              <a:ext uri="{FF2B5EF4-FFF2-40B4-BE49-F238E27FC236}">
                <a16:creationId xmlns:a16="http://schemas.microsoft.com/office/drawing/2014/main" id="{A374A416-77EC-FFB2-AA1F-9514D5921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8" r="21813" b="-8"/>
          <a:stretch/>
        </p:blipFill>
        <p:spPr>
          <a:xfrm>
            <a:off x="-4455" y="211090"/>
            <a:ext cx="3786661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CC03-9F1D-3BF5-2F83-3A246A3F2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11" y="1288619"/>
            <a:ext cx="7306045" cy="53474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Welkom.</a:t>
            </a:r>
          </a:p>
          <a:p>
            <a:r>
              <a:rPr lang="en-US" sz="3200" dirty="0" err="1"/>
              <a:t>Voorstellen</a:t>
            </a:r>
            <a:r>
              <a:rPr lang="en-US" sz="3200" dirty="0"/>
              <a:t> </a:t>
            </a:r>
            <a:r>
              <a:rPr lang="en-US" sz="3200" dirty="0" err="1"/>
              <a:t>CvB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 </a:t>
            </a:r>
            <a:r>
              <a:rPr lang="en-US" sz="3200" dirty="0" err="1"/>
              <a:t>directie</a:t>
            </a:r>
            <a:r>
              <a:rPr lang="en-US" sz="3200" dirty="0"/>
              <a:t> van </a:t>
            </a:r>
            <a:r>
              <a:rPr lang="en-US" sz="3200" dirty="0" err="1"/>
              <a:t>beide</a:t>
            </a:r>
            <a:r>
              <a:rPr lang="en-US" sz="3200" dirty="0"/>
              <a:t> </a:t>
            </a:r>
            <a:r>
              <a:rPr lang="en-US" sz="3200" dirty="0" err="1"/>
              <a:t>scholen</a:t>
            </a:r>
            <a:r>
              <a:rPr lang="en-US" sz="3200" dirty="0"/>
              <a:t>.</a:t>
            </a:r>
          </a:p>
          <a:p>
            <a:r>
              <a:rPr lang="en-US" sz="3200" dirty="0"/>
              <a:t>Doel van </a:t>
            </a:r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avond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Meenemen</a:t>
            </a:r>
            <a:r>
              <a:rPr lang="en-US" sz="3200" dirty="0"/>
              <a:t> in de </a:t>
            </a:r>
            <a:r>
              <a:rPr lang="en-US" sz="3200" dirty="0" err="1"/>
              <a:t>stappen</a:t>
            </a:r>
            <a:r>
              <a:rPr lang="en-US" sz="3200" dirty="0"/>
              <a:t> tot nu toe.</a:t>
            </a:r>
          </a:p>
          <a:p>
            <a:r>
              <a:rPr lang="en-US" sz="3200" dirty="0" err="1"/>
              <a:t>Meenemen</a:t>
            </a:r>
            <a:r>
              <a:rPr lang="en-US" sz="3200" dirty="0"/>
              <a:t> in de </a:t>
            </a:r>
            <a:r>
              <a:rPr lang="en-US" sz="3200" dirty="0" err="1"/>
              <a:t>stappen</a:t>
            </a:r>
            <a:r>
              <a:rPr lang="en-US" sz="3200" dirty="0"/>
              <a:t> </a:t>
            </a:r>
            <a:r>
              <a:rPr lang="en-US" sz="3200" dirty="0" err="1"/>
              <a:t>vanaf</a:t>
            </a:r>
            <a:r>
              <a:rPr lang="en-US" sz="3200" dirty="0"/>
              <a:t> nu.</a:t>
            </a:r>
          </a:p>
          <a:p>
            <a:r>
              <a:rPr lang="en-US" sz="3200" dirty="0" err="1"/>
              <a:t>Vragen</a:t>
            </a:r>
            <a:r>
              <a:rPr lang="en-US" sz="3200" dirty="0"/>
              <a:t> </a:t>
            </a:r>
            <a:r>
              <a:rPr lang="en-US" sz="3200" dirty="0" err="1"/>
              <a:t>stellen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afsluiting</a:t>
            </a:r>
            <a:r>
              <a:rPr lang="en-US" sz="3200" dirty="0"/>
              <a:t>.</a:t>
            </a:r>
          </a:p>
          <a:p>
            <a:pPr marL="342900" indent="-342900">
              <a:buFont typeface="Calibri" panose="020B0504020202020204" pitchFamily="34" charset="0"/>
              <a:buChar char="-"/>
            </a:pPr>
            <a:endParaRPr lang="en-US" sz="1900" dirty="0"/>
          </a:p>
          <a:p>
            <a:pPr marL="342900" indent="-342900">
              <a:buFont typeface="Calibri" panose="020B0504020202020204" pitchFamily="34" charset="0"/>
              <a:buChar char="-"/>
            </a:pPr>
            <a:endParaRPr lang="en-US" sz="1900" dirty="0"/>
          </a:p>
          <a:p>
            <a:pPr marL="342900" indent="-342900">
              <a:buFont typeface="Calibri" panose="020B0504020202020204" pitchFamily="34" charset="0"/>
              <a:buChar char="-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8597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B3B38-9E52-6411-2201-8DFF079E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1110"/>
            <a:ext cx="10766774" cy="2068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en-US" sz="1400" dirty="0">
                <a:latin typeface="Segoe UI"/>
                <a:cs typeface="Segoe UI"/>
              </a:rPr>
            </a:br>
            <a:br>
              <a:rPr lang="en-US" sz="1400" dirty="0">
                <a:latin typeface="Segoe UI"/>
                <a:cs typeface="Segoe UI"/>
              </a:rPr>
            </a:br>
            <a:r>
              <a:rPr lang="en-US" sz="4000" b="1" dirty="0">
                <a:latin typeface="Avenir Next LT Pro"/>
                <a:cs typeface="Segoe UI"/>
              </a:rPr>
              <a:t>Welkom + </a:t>
            </a:r>
            <a:r>
              <a:rPr lang="en-US" sz="4000" b="1" dirty="0" err="1">
                <a:latin typeface="Avenir Next LT Pro"/>
                <a:cs typeface="Segoe UI"/>
              </a:rPr>
              <a:t>voorstellen</a:t>
            </a:r>
            <a:br>
              <a:rPr lang="en-US" sz="4000" b="1" dirty="0">
                <a:latin typeface="Avenir Next LT Pro"/>
                <a:cs typeface="Segoe UI"/>
              </a:rPr>
            </a:br>
            <a:br>
              <a:rPr lang="en-US" sz="4000" dirty="0">
                <a:latin typeface="Avenir Next LT Pro"/>
                <a:cs typeface="Segoe UI"/>
              </a:rPr>
            </a:br>
            <a:br>
              <a:rPr lang="en-US" sz="1400" dirty="0">
                <a:latin typeface="Avenir Next LT Pro"/>
                <a:cs typeface="Segoe UI"/>
              </a:rPr>
            </a:br>
            <a:endParaRPr lang="en-US" sz="1400">
              <a:latin typeface="Avenir Next LT Pro"/>
              <a:cs typeface="Segoe UI"/>
            </a:endParaRPr>
          </a:p>
          <a:p>
            <a:pPr>
              <a:lnSpc>
                <a:spcPct val="90000"/>
              </a:lnSpc>
            </a:pPr>
            <a:endParaRPr lang="en-US" sz="1400">
              <a:latin typeface="Avenir Next LT Pro"/>
              <a:cs typeface="Posterama"/>
            </a:endParaRPr>
          </a:p>
        </p:txBody>
      </p:sp>
      <p:pic>
        <p:nvPicPr>
          <p:cNvPr id="14" name="Picture 13" descr="Papieren bootjes op een schoolbord">
            <a:extLst>
              <a:ext uri="{FF2B5EF4-FFF2-40B4-BE49-F238E27FC236}">
                <a16:creationId xmlns:a16="http://schemas.microsoft.com/office/drawing/2014/main" id="{B3BBEFED-78FA-D273-D26A-E8DF2960E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10" b="13"/>
          <a:stretch/>
        </p:blipFill>
        <p:spPr>
          <a:xfrm>
            <a:off x="20" y="2194213"/>
            <a:ext cx="4656950" cy="4663783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88C48-C646-ED9D-FBD9-8AA11B9D3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998" y="1713123"/>
            <a:ext cx="6420878" cy="48096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u="sng" dirty="0">
                <a:ea typeface="+mn-lt"/>
                <a:cs typeface="+mn-lt"/>
              </a:rPr>
              <a:t>Doel van </a:t>
            </a:r>
            <a:r>
              <a:rPr lang="en-US" sz="3200" u="sng" dirty="0" err="1">
                <a:ea typeface="+mn-lt"/>
                <a:cs typeface="+mn-lt"/>
              </a:rPr>
              <a:t>deze</a:t>
            </a:r>
            <a:r>
              <a:rPr lang="en-US" sz="3200" u="sng" dirty="0">
                <a:ea typeface="+mn-lt"/>
                <a:cs typeface="+mn-lt"/>
              </a:rPr>
              <a:t> </a:t>
            </a:r>
            <a:r>
              <a:rPr lang="en-US" sz="3200" u="sng" dirty="0" err="1">
                <a:ea typeface="+mn-lt"/>
                <a:cs typeface="+mn-lt"/>
              </a:rPr>
              <a:t>avond</a:t>
            </a:r>
            <a:r>
              <a:rPr lang="en-US" sz="3200" u="sng" dirty="0">
                <a:ea typeface="+mn-lt"/>
                <a:cs typeface="+mn-lt"/>
              </a:rPr>
              <a:t>: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sz="3200" dirty="0" err="1"/>
              <a:t>Wij</a:t>
            </a:r>
            <a:r>
              <a:rPr lang="en-US" sz="3200" dirty="0"/>
              <a:t> </a:t>
            </a:r>
            <a:r>
              <a:rPr lang="en-US" sz="3200" dirty="0" err="1"/>
              <a:t>willen</a:t>
            </a:r>
            <a:r>
              <a:rPr lang="en-US" sz="3200" dirty="0"/>
              <a:t> u </a:t>
            </a:r>
            <a:r>
              <a:rPr lang="en-US" sz="3200" dirty="0" err="1"/>
              <a:t>meenemen</a:t>
            </a:r>
            <a:r>
              <a:rPr lang="en-US" sz="3200" dirty="0"/>
              <a:t> in wat </a:t>
            </a:r>
            <a:r>
              <a:rPr lang="en-US" sz="3200" dirty="0" err="1"/>
              <a:t>wij</a:t>
            </a:r>
            <a:r>
              <a:rPr lang="en-US" sz="3200" dirty="0"/>
              <a:t> </a:t>
            </a:r>
            <a:r>
              <a:rPr lang="en-US" sz="3200" dirty="0" err="1"/>
              <a:t>weten</a:t>
            </a:r>
            <a:r>
              <a:rPr lang="en-US" sz="32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Geen concrete </a:t>
            </a:r>
            <a:r>
              <a:rPr lang="en-US" sz="3200" dirty="0" err="1"/>
              <a:t>antwoorden</a:t>
            </a:r>
            <a:r>
              <a:rPr lang="en-US" sz="32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Wel</a:t>
            </a:r>
            <a:r>
              <a:rPr lang="en-US" sz="3200" dirty="0"/>
              <a:t> de </a:t>
            </a:r>
            <a:r>
              <a:rPr lang="en-US" sz="3200" dirty="0" err="1"/>
              <a:t>stappen</a:t>
            </a:r>
            <a:r>
              <a:rPr lang="en-US" sz="3200" dirty="0"/>
              <a:t> </a:t>
            </a:r>
            <a:r>
              <a:rPr lang="en-US" sz="3200" dirty="0" err="1"/>
              <a:t>aangeven</a:t>
            </a:r>
            <a:r>
              <a:rPr lang="en-US" sz="3200" dirty="0"/>
              <a:t> om te </a:t>
            </a:r>
            <a:r>
              <a:rPr lang="en-US" sz="3200" dirty="0" err="1"/>
              <a:t>komen</a:t>
            </a:r>
            <a:r>
              <a:rPr lang="en-US" sz="3200" dirty="0"/>
              <a:t> tot de </a:t>
            </a:r>
            <a:r>
              <a:rPr lang="en-US" sz="3200" dirty="0" err="1"/>
              <a:t>antwoorden</a:t>
            </a:r>
            <a:r>
              <a:rPr lang="en-US" sz="32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Ruimte</a:t>
            </a:r>
            <a:r>
              <a:rPr lang="en-US" sz="3200" dirty="0"/>
              <a:t> </a:t>
            </a:r>
            <a:r>
              <a:rPr lang="en-US" sz="3200" dirty="0" err="1"/>
              <a:t>voor</a:t>
            </a:r>
            <a:r>
              <a:rPr lang="en-US" sz="3200" dirty="0"/>
              <a:t> </a:t>
            </a:r>
            <a:r>
              <a:rPr lang="en-US" sz="3200" dirty="0" err="1"/>
              <a:t>vragen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1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2F42E-5A82-2D0D-EF86-B676F255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45" y="552782"/>
            <a:ext cx="8503200" cy="933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Avenir Next LT Pro"/>
                <a:ea typeface="+mj-lt"/>
                <a:cs typeface="+mj-lt"/>
              </a:rPr>
              <a:t>De </a:t>
            </a:r>
            <a:r>
              <a:rPr lang="en-US" sz="3600" b="1" dirty="0" err="1">
                <a:latin typeface="Avenir Next LT Pro"/>
                <a:ea typeface="+mj-lt"/>
                <a:cs typeface="+mj-lt"/>
              </a:rPr>
              <a:t>stappen</a:t>
            </a:r>
            <a:r>
              <a:rPr lang="en-US" sz="3600" b="1" dirty="0">
                <a:latin typeface="Avenir Next LT Pro"/>
                <a:ea typeface="+mj-lt"/>
                <a:cs typeface="+mj-lt"/>
              </a:rPr>
              <a:t> tot nu toe:</a:t>
            </a:r>
          </a:p>
          <a:p>
            <a:pPr>
              <a:lnSpc>
                <a:spcPct val="90000"/>
              </a:lnSpc>
            </a:pPr>
            <a:endParaRPr lang="en-US" sz="3700">
              <a:cs typeface="Posterama"/>
            </a:endParaRPr>
          </a:p>
        </p:txBody>
      </p:sp>
      <p:pic>
        <p:nvPicPr>
          <p:cNvPr id="5" name="Picture 4" descr="Metalen onderdelen van het spel boter kaas en eieren">
            <a:extLst>
              <a:ext uri="{FF2B5EF4-FFF2-40B4-BE49-F238E27FC236}">
                <a16:creationId xmlns:a16="http://schemas.microsoft.com/office/drawing/2014/main" id="{94999237-92B4-F1AC-1531-1488D4732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8" r="24600" b="9"/>
          <a:stretch/>
        </p:blipFill>
        <p:spPr>
          <a:xfrm>
            <a:off x="-4455" y="211090"/>
            <a:ext cx="3209016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B4E4-7F45-EDA1-ED8A-63BB54EB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883" y="1246091"/>
            <a:ext cx="8497127" cy="54042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IHP, </a:t>
            </a:r>
            <a:r>
              <a:rPr lang="en-US" sz="2400" dirty="0" err="1"/>
              <a:t>oktober</a:t>
            </a:r>
            <a:r>
              <a:rPr lang="en-US" sz="2400" dirty="0"/>
              <a:t> 2020.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Brieven</a:t>
            </a:r>
            <a:r>
              <a:rPr lang="en-US" sz="2400" dirty="0"/>
              <a:t> </a:t>
            </a:r>
            <a:r>
              <a:rPr lang="en-US" sz="2400" dirty="0" err="1"/>
              <a:t>gemeente</a:t>
            </a:r>
            <a:r>
              <a:rPr lang="en-US" sz="2400" dirty="0"/>
              <a:t>, </a:t>
            </a:r>
            <a:r>
              <a:rPr lang="en-US" sz="2400" dirty="0" err="1"/>
              <a:t>oktober</a:t>
            </a:r>
            <a:r>
              <a:rPr lang="en-US" sz="2400" dirty="0"/>
              <a:t> 2021 </a:t>
            </a:r>
            <a:r>
              <a:rPr lang="en-US" sz="2400" dirty="0" err="1"/>
              <a:t>en</a:t>
            </a:r>
            <a:r>
              <a:rPr lang="en-US" sz="2400" dirty="0"/>
              <a:t> </a:t>
            </a:r>
            <a:r>
              <a:rPr lang="en-US" sz="2400" dirty="0" err="1"/>
              <a:t>oktober</a:t>
            </a:r>
            <a:r>
              <a:rPr lang="en-US" sz="2400" dirty="0"/>
              <a:t> 2022.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Samenwerking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afstemming</a:t>
            </a:r>
            <a:r>
              <a:rPr lang="en-US" sz="2400" dirty="0"/>
              <a:t> </a:t>
            </a:r>
            <a:r>
              <a:rPr lang="en-US" sz="2400" dirty="0" err="1"/>
              <a:t>tussen</a:t>
            </a:r>
            <a:r>
              <a:rPr lang="en-US" sz="2400" dirty="0"/>
              <a:t> MT's van </a:t>
            </a:r>
            <a:r>
              <a:rPr lang="en-US" sz="2400" dirty="0" err="1"/>
              <a:t>beide</a:t>
            </a:r>
            <a:r>
              <a:rPr lang="en-US" sz="2400" dirty="0"/>
              <a:t> </a:t>
            </a:r>
            <a:r>
              <a:rPr lang="en-US" sz="2400" dirty="0" err="1"/>
              <a:t>scholen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Brief van </a:t>
            </a:r>
            <a:r>
              <a:rPr lang="en-US" sz="2400" dirty="0" err="1"/>
              <a:t>beide</a:t>
            </a:r>
            <a:r>
              <a:rPr lang="en-US" sz="2400" dirty="0"/>
              <a:t> </a:t>
            </a:r>
            <a:r>
              <a:rPr lang="en-US" sz="2400" dirty="0" err="1"/>
              <a:t>scholen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besturen</a:t>
            </a:r>
            <a:r>
              <a:rPr lang="en-US" sz="2400" dirty="0"/>
              <a:t>/ </a:t>
            </a:r>
            <a:r>
              <a:rPr lang="en-US" sz="2400" dirty="0" err="1"/>
              <a:t>intentieverklaring</a:t>
            </a:r>
            <a:r>
              <a:rPr lang="en-US" sz="2400" dirty="0"/>
              <a:t> FER door MR-</a:t>
            </a:r>
            <a:r>
              <a:rPr lang="en-US" sz="2400" dirty="0" err="1"/>
              <a:t>en</a:t>
            </a:r>
            <a:r>
              <a:rPr lang="en-US" sz="2400" dirty="0"/>
              <a:t>, </a:t>
            </a:r>
            <a:r>
              <a:rPr lang="en-US" sz="2400" dirty="0" err="1"/>
              <a:t>november</a:t>
            </a:r>
            <a:r>
              <a:rPr lang="en-US" sz="2400" dirty="0"/>
              <a:t> 2022.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Locatieonderzoek</a:t>
            </a:r>
            <a:r>
              <a:rPr lang="en-US" sz="2400" dirty="0"/>
              <a:t> door </a:t>
            </a:r>
            <a:r>
              <a:rPr lang="en-US" sz="2400" dirty="0" err="1"/>
              <a:t>gemeente</a:t>
            </a:r>
            <a:r>
              <a:rPr lang="en-US" sz="2400" dirty="0"/>
              <a:t>, </a:t>
            </a:r>
            <a:r>
              <a:rPr lang="en-US" sz="2400" dirty="0" err="1"/>
              <a:t>februari</a:t>
            </a:r>
            <a:r>
              <a:rPr lang="en-US" sz="2400" dirty="0"/>
              <a:t> 2023.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Teams </a:t>
            </a:r>
            <a:r>
              <a:rPr lang="en-US" sz="2400" dirty="0" err="1"/>
              <a:t>hebben</a:t>
            </a:r>
            <a:r>
              <a:rPr lang="en-US" sz="2400" dirty="0"/>
              <a:t> </a:t>
            </a:r>
            <a:r>
              <a:rPr lang="en-US" sz="2400" dirty="0" err="1"/>
              <a:t>kennisgemaakt</a:t>
            </a:r>
            <a:r>
              <a:rPr lang="en-US" sz="2400" dirty="0"/>
              <a:t>, </a:t>
            </a:r>
            <a:r>
              <a:rPr lang="en-US" sz="2400" dirty="0" err="1"/>
              <a:t>maart</a:t>
            </a:r>
            <a:r>
              <a:rPr lang="en-US" sz="2400" dirty="0"/>
              <a:t> 2023.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Brieven</a:t>
            </a:r>
            <a:r>
              <a:rPr lang="en-US" sz="2400" dirty="0"/>
              <a:t> </a:t>
            </a:r>
            <a:r>
              <a:rPr lang="en-US" sz="2400" dirty="0" err="1"/>
              <a:t>gemeente</a:t>
            </a:r>
            <a:r>
              <a:rPr lang="en-US" sz="2400" dirty="0"/>
              <a:t> 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besturen</a:t>
            </a:r>
            <a:r>
              <a:rPr lang="en-US" sz="2400" dirty="0"/>
              <a:t> </a:t>
            </a:r>
            <a:r>
              <a:rPr lang="en-US" sz="2400" dirty="0" err="1"/>
              <a:t>definitieve</a:t>
            </a:r>
            <a:r>
              <a:rPr lang="en-US" sz="2400" dirty="0"/>
              <a:t> </a:t>
            </a:r>
            <a:r>
              <a:rPr lang="en-US" sz="2400" dirty="0" err="1"/>
              <a:t>locatiekeuze</a:t>
            </a:r>
            <a:r>
              <a:rPr lang="en-US" sz="2400" dirty="0"/>
              <a:t>, </a:t>
            </a:r>
            <a:r>
              <a:rPr lang="en-US" sz="2400" dirty="0" err="1"/>
              <a:t>juni</a:t>
            </a:r>
            <a:r>
              <a:rPr lang="en-US" sz="2400" dirty="0"/>
              <a:t> 2023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Brief van </a:t>
            </a:r>
            <a:r>
              <a:rPr lang="en-US" sz="2400" dirty="0" err="1"/>
              <a:t>beide</a:t>
            </a:r>
            <a:r>
              <a:rPr lang="en-US" sz="2400" dirty="0"/>
              <a:t> </a:t>
            </a:r>
            <a:r>
              <a:rPr lang="en-US" sz="2400" dirty="0" err="1"/>
              <a:t>scholen</a:t>
            </a:r>
            <a:r>
              <a:rPr lang="en-US" sz="2400" dirty="0"/>
              <a:t> met </a:t>
            </a:r>
            <a:r>
              <a:rPr lang="en-US" sz="2400" dirty="0" err="1"/>
              <a:t>aankondiging</a:t>
            </a:r>
            <a:r>
              <a:rPr lang="en-US" sz="2400" dirty="0"/>
              <a:t> </a:t>
            </a:r>
            <a:r>
              <a:rPr lang="en-US" sz="2400" dirty="0" err="1"/>
              <a:t>informatieavond</a:t>
            </a:r>
            <a:r>
              <a:rPr lang="en-US" sz="2400" dirty="0"/>
              <a:t>, </a:t>
            </a:r>
            <a:r>
              <a:rPr lang="en-US" sz="2400" dirty="0" err="1"/>
              <a:t>juli</a:t>
            </a:r>
            <a:r>
              <a:rPr lang="en-US" sz="2400" dirty="0"/>
              <a:t> 2023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22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DBF12-6FE2-139B-9D01-B51B6A9A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3313"/>
            <a:ext cx="7099068" cy="153463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err="1">
                <a:latin typeface="Avenir Next LT Pro"/>
                <a:cs typeface="Arial"/>
              </a:rPr>
              <a:t>Stappen</a:t>
            </a:r>
            <a:r>
              <a:rPr lang="en-US" sz="3600" dirty="0">
                <a:latin typeface="Avenir Next LT Pro"/>
                <a:cs typeface="Arial"/>
              </a:rPr>
              <a:t> </a:t>
            </a:r>
            <a:r>
              <a:rPr lang="en-US" sz="3600" err="1">
                <a:latin typeface="Avenir Next LT Pro"/>
                <a:cs typeface="Arial"/>
              </a:rPr>
              <a:t>vanaf</a:t>
            </a:r>
            <a:r>
              <a:rPr lang="en-US" sz="3600" dirty="0">
                <a:latin typeface="Avenir Next LT Pro"/>
                <a:cs typeface="Arial"/>
              </a:rPr>
              <a:t> nu:</a:t>
            </a:r>
          </a:p>
          <a:p>
            <a:pPr>
              <a:lnSpc>
                <a:spcPct val="90000"/>
              </a:lnSpc>
            </a:pPr>
            <a:r>
              <a:rPr lang="en-US" sz="3600" b="1" err="1">
                <a:latin typeface="Avenir Next LT Pro"/>
                <a:cs typeface="Posterama"/>
              </a:rPr>
              <a:t>Fusiedatum</a:t>
            </a:r>
            <a:r>
              <a:rPr lang="en-US" sz="3600" b="1" dirty="0">
                <a:latin typeface="Avenir Next LT Pro"/>
                <a:cs typeface="Posterama"/>
              </a:rPr>
              <a:t> </a:t>
            </a:r>
            <a:r>
              <a:rPr lang="en-US" sz="3600" b="1" err="1">
                <a:latin typeface="Avenir Next LT Pro"/>
                <a:cs typeface="Posterama"/>
              </a:rPr>
              <a:t>en</a:t>
            </a:r>
            <a:r>
              <a:rPr lang="en-US" sz="3600" b="1" dirty="0">
                <a:latin typeface="Avenir Next LT Pro"/>
                <a:cs typeface="Posterama"/>
              </a:rPr>
              <a:t> </a:t>
            </a:r>
            <a:r>
              <a:rPr lang="en-US" sz="3600" b="1" err="1">
                <a:latin typeface="Avenir Next LT Pro"/>
                <a:cs typeface="Posterama"/>
              </a:rPr>
              <a:t>structuur</a:t>
            </a:r>
            <a:br>
              <a:rPr lang="en-US" sz="3600" b="1" dirty="0">
                <a:latin typeface="Avenir Next LT Pro"/>
                <a:cs typeface="Posterama"/>
              </a:rPr>
            </a:br>
            <a:endParaRPr lang="en-US" sz="3400" b="1">
              <a:latin typeface="Avenir Next LT Pro"/>
              <a:cs typeface="Postera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DB659-4265-45CD-D9BE-D7BABDE2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79" y="2087195"/>
            <a:ext cx="7530086" cy="4463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latin typeface="Avenir Next LT Pro"/>
                <a:cs typeface="Arial"/>
              </a:rPr>
              <a:t>Voorlopige</a:t>
            </a:r>
            <a:r>
              <a:rPr lang="en-US" sz="2400" dirty="0">
                <a:latin typeface="Avenir Next LT Pro"/>
                <a:cs typeface="Arial"/>
              </a:rPr>
              <a:t> </a:t>
            </a:r>
            <a:r>
              <a:rPr lang="en-US" sz="2400" dirty="0" err="1">
                <a:latin typeface="Avenir Next LT Pro"/>
                <a:cs typeface="Arial"/>
              </a:rPr>
              <a:t>fusiedatum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staat</a:t>
            </a:r>
            <a:r>
              <a:rPr lang="en-US" sz="2400" dirty="0">
                <a:latin typeface="Avenir Next LT Pro"/>
                <a:cs typeface="Arial"/>
              </a:rPr>
              <a:t> op 01-08-2024.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Avenir Next LT Pro"/>
                <a:cs typeface="Arial"/>
              </a:rPr>
              <a:t>Hierbij</a:t>
            </a:r>
            <a:r>
              <a:rPr lang="en-US" sz="2400" dirty="0">
                <a:latin typeface="Avenir Next LT Pro"/>
                <a:cs typeface="Arial"/>
              </a:rPr>
              <a:t> </a:t>
            </a:r>
            <a:r>
              <a:rPr lang="en-US" sz="2400" dirty="0" err="1">
                <a:latin typeface="Avenir Next LT Pro"/>
                <a:cs typeface="Arial"/>
              </a:rPr>
              <a:t>gaat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nauwkeurigheid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voor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snelheid</a:t>
            </a:r>
            <a:r>
              <a:rPr lang="en-US" sz="2400" dirty="0">
                <a:latin typeface="Avenir Next LT Pro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Next LT Pro"/>
                <a:cs typeface="Arial"/>
              </a:rPr>
              <a:t>Na 01-01-2024 </a:t>
            </a:r>
            <a:r>
              <a:rPr lang="en-US" sz="2400" dirty="0" err="1">
                <a:latin typeface="Avenir Next LT Pro"/>
                <a:cs typeface="Arial"/>
              </a:rPr>
              <a:t>wordt</a:t>
            </a:r>
            <a:r>
              <a:rPr lang="en-US" sz="2400" dirty="0">
                <a:latin typeface="Avenir Next LT Pro"/>
                <a:cs typeface="Arial"/>
              </a:rPr>
              <a:t> het scenario tot </a:t>
            </a:r>
            <a:r>
              <a:rPr lang="en-US" sz="2400" dirty="0" err="1">
                <a:latin typeface="Avenir Next LT Pro"/>
                <a:cs typeface="Arial"/>
              </a:rPr>
              <a:t>aan</a:t>
            </a:r>
            <a:r>
              <a:rPr lang="en-US" sz="2400" dirty="0">
                <a:latin typeface="Avenir Next LT Pro"/>
                <a:cs typeface="Arial"/>
              </a:rPr>
              <a:t> de </a:t>
            </a:r>
            <a:r>
              <a:rPr lang="en-US" sz="2400" dirty="0" err="1">
                <a:latin typeface="Avenir Next LT Pro"/>
                <a:cs typeface="Arial"/>
              </a:rPr>
              <a:t>nieuwbouw</a:t>
            </a:r>
            <a:r>
              <a:rPr lang="en-US" sz="2400" dirty="0">
                <a:latin typeface="Avenir Next LT Pro"/>
                <a:cs typeface="Arial"/>
              </a:rPr>
              <a:t> </a:t>
            </a:r>
            <a:r>
              <a:rPr lang="en-US" sz="2400" dirty="0" err="1">
                <a:latin typeface="Avenir Next LT Pro"/>
                <a:cs typeface="Arial"/>
              </a:rPr>
              <a:t>gecommuniceerd</a:t>
            </a:r>
            <a:r>
              <a:rPr lang="en-US" sz="2400" dirty="0">
                <a:latin typeface="Avenir Next LT Pro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venir Next LT Pro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Avenir Next LT Pro"/>
                <a:cs typeface="Arial"/>
              </a:rPr>
              <a:t>Maandelijks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overleg</a:t>
            </a:r>
            <a:r>
              <a:rPr lang="en-US" sz="2400" dirty="0">
                <a:latin typeface="Avenir Next LT Pro"/>
                <a:cs typeface="Arial"/>
              </a:rPr>
              <a:t> in de </a:t>
            </a:r>
            <a:r>
              <a:rPr lang="en-US" sz="2400" dirty="0" err="1">
                <a:latin typeface="Avenir Next LT Pro"/>
                <a:cs typeface="Arial"/>
              </a:rPr>
              <a:t>stuurgroep</a:t>
            </a:r>
            <a:r>
              <a:rPr lang="en-US" sz="2400" dirty="0">
                <a:latin typeface="Avenir Next LT Pro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Avenir Next LT Pro"/>
                <a:cs typeface="Arial"/>
              </a:rPr>
              <a:t>Mechelien</a:t>
            </a:r>
            <a:r>
              <a:rPr lang="en-US" sz="2400" dirty="0">
                <a:latin typeface="Avenir Next LT Pro"/>
                <a:cs typeface="Arial"/>
              </a:rPr>
              <a:t> van den Bos </a:t>
            </a:r>
            <a:r>
              <a:rPr lang="en-US" sz="2400" dirty="0" err="1">
                <a:latin typeface="Avenir Next LT Pro"/>
                <a:cs typeface="Arial"/>
              </a:rPr>
              <a:t>fusiedirecteur</a:t>
            </a:r>
            <a:r>
              <a:rPr lang="en-US" sz="2400" dirty="0">
                <a:latin typeface="Avenir Next LT Pro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Next LT Pro"/>
                <a:cs typeface="Arial"/>
              </a:rPr>
              <a:t>Jos Bertrand tot </a:t>
            </a:r>
            <a:r>
              <a:rPr lang="en-US" sz="2400" dirty="0" err="1">
                <a:latin typeface="Avenir Next LT Pro"/>
                <a:cs typeface="Arial"/>
              </a:rPr>
              <a:t>einde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schooljaar</a:t>
            </a:r>
            <a:r>
              <a:rPr lang="en-US" sz="2400" dirty="0">
                <a:latin typeface="Avenir Next LT Pro"/>
                <a:cs typeface="Arial"/>
              </a:rPr>
              <a:t> '23-'24 werkzaam.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Avenir Next LT Pro"/>
                <a:cs typeface="Arial"/>
              </a:rPr>
              <a:t>Kindpartners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worden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ook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betrokken</a:t>
            </a:r>
            <a:r>
              <a:rPr lang="en-US" sz="2400" dirty="0">
                <a:latin typeface="Avenir Next LT Pro"/>
                <a:cs typeface="Arial"/>
              </a:rPr>
              <a:t>.</a:t>
            </a:r>
          </a:p>
        </p:txBody>
      </p:sp>
      <p:pic>
        <p:nvPicPr>
          <p:cNvPr id="5" name="Picture 4" descr="Tweesprong in een bosweg">
            <a:extLst>
              <a:ext uri="{FF2B5EF4-FFF2-40B4-BE49-F238E27FC236}">
                <a16:creationId xmlns:a16="http://schemas.microsoft.com/office/drawing/2014/main" id="{4B06A689-49E1-142A-A339-F18342852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4" r="26107" b="-1"/>
          <a:stretch/>
        </p:blipFill>
        <p:spPr>
          <a:xfrm>
            <a:off x="7989346" y="1"/>
            <a:ext cx="4202654" cy="6857999"/>
          </a:xfrm>
          <a:custGeom>
            <a:avLst/>
            <a:gdLst/>
            <a:ahLst/>
            <a:cxnLst/>
            <a:rect l="l" t="t" r="r" b="b"/>
            <a:pathLst>
              <a:path w="5726654" h="6857999">
                <a:moveTo>
                  <a:pt x="615191" y="3536634"/>
                </a:moveTo>
                <a:cubicBezTo>
                  <a:pt x="896629" y="3536634"/>
                  <a:pt x="1124779" y="3764784"/>
                  <a:pt x="1124779" y="4046222"/>
                </a:cubicBezTo>
                <a:cubicBezTo>
                  <a:pt x="1124779" y="4327660"/>
                  <a:pt x="896629" y="4555810"/>
                  <a:pt x="615191" y="4555810"/>
                </a:cubicBezTo>
                <a:cubicBezTo>
                  <a:pt x="333753" y="4555810"/>
                  <a:pt x="105603" y="4327660"/>
                  <a:pt x="105603" y="4046222"/>
                </a:cubicBezTo>
                <a:cubicBezTo>
                  <a:pt x="105603" y="3764784"/>
                  <a:pt x="333753" y="3536634"/>
                  <a:pt x="615191" y="3536634"/>
                </a:cubicBezTo>
                <a:close/>
                <a:moveTo>
                  <a:pt x="1497781" y="0"/>
                </a:moveTo>
                <a:lnTo>
                  <a:pt x="5726654" y="0"/>
                </a:lnTo>
                <a:lnTo>
                  <a:pt x="5726654" y="6857999"/>
                </a:lnTo>
                <a:lnTo>
                  <a:pt x="311758" y="6857999"/>
                </a:lnTo>
                <a:lnTo>
                  <a:pt x="314131" y="6707669"/>
                </a:lnTo>
                <a:cubicBezTo>
                  <a:pt x="335133" y="6366408"/>
                  <a:pt x="433652" y="6019041"/>
                  <a:pt x="599703" y="5670857"/>
                </a:cubicBezTo>
                <a:cubicBezTo>
                  <a:pt x="770258" y="5311555"/>
                  <a:pt x="1010814" y="4986831"/>
                  <a:pt x="1211434" y="4641254"/>
                </a:cubicBezTo>
                <a:cubicBezTo>
                  <a:pt x="1493037" y="4154455"/>
                  <a:pt x="1511836" y="3622743"/>
                  <a:pt x="1053042" y="3164268"/>
                </a:cubicBezTo>
                <a:cubicBezTo>
                  <a:pt x="881978" y="2993263"/>
                  <a:pt x="700423" y="2805522"/>
                  <a:pt x="607049" y="2589404"/>
                </a:cubicBezTo>
                <a:cubicBezTo>
                  <a:pt x="366280" y="2032157"/>
                  <a:pt x="541126" y="1508060"/>
                  <a:pt x="1054916" y="1068098"/>
                </a:cubicBezTo>
                <a:cubicBezTo>
                  <a:pt x="1261028" y="891534"/>
                  <a:pt x="1489689" y="709487"/>
                  <a:pt x="1502878" y="419994"/>
                </a:cubicBezTo>
                <a:cubicBezTo>
                  <a:pt x="1506390" y="341909"/>
                  <a:pt x="1507263" y="263519"/>
                  <a:pt x="1505905" y="184995"/>
                </a:cubicBezTo>
                <a:close/>
                <a:moveTo>
                  <a:pt x="14544" y="0"/>
                </a:moveTo>
                <a:lnTo>
                  <a:pt x="879353" y="0"/>
                </a:lnTo>
                <a:lnTo>
                  <a:pt x="892054" y="78051"/>
                </a:lnTo>
                <a:cubicBezTo>
                  <a:pt x="904493" y="285270"/>
                  <a:pt x="770272" y="479620"/>
                  <a:pt x="561941" y="535442"/>
                </a:cubicBezTo>
                <a:cubicBezTo>
                  <a:pt x="323847" y="599239"/>
                  <a:pt x="79117" y="457944"/>
                  <a:pt x="15320" y="219851"/>
                </a:cubicBezTo>
                <a:cubicBezTo>
                  <a:pt x="-630" y="160328"/>
                  <a:pt x="-3761" y="100390"/>
                  <a:pt x="4235" y="429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41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A354C-8660-3665-A8D6-6D4F2595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541" y="552782"/>
            <a:ext cx="8541859" cy="11685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err="1">
                <a:latin typeface="Avenir Next LT Pro"/>
                <a:ea typeface="+mj-lt"/>
                <a:cs typeface="+mj-lt"/>
              </a:rPr>
              <a:t>Stappen</a:t>
            </a:r>
            <a:r>
              <a:rPr lang="en-US" sz="3700">
                <a:latin typeface="Avenir Next LT Pro"/>
                <a:ea typeface="+mj-lt"/>
                <a:cs typeface="+mj-lt"/>
              </a:rPr>
              <a:t> </a:t>
            </a:r>
            <a:r>
              <a:rPr lang="en-US" sz="3700" err="1">
                <a:latin typeface="Avenir Next LT Pro"/>
                <a:ea typeface="+mj-lt"/>
                <a:cs typeface="+mj-lt"/>
              </a:rPr>
              <a:t>vanaf</a:t>
            </a:r>
            <a:r>
              <a:rPr lang="en-US" sz="3700">
                <a:latin typeface="Avenir Next LT Pro"/>
                <a:ea typeface="+mj-lt"/>
                <a:cs typeface="+mj-lt"/>
              </a:rPr>
              <a:t> nu:</a:t>
            </a:r>
            <a:br>
              <a:rPr lang="en-US" sz="3700" b="1">
                <a:latin typeface="Avenir Next LT Pro"/>
                <a:ea typeface="+mj-lt"/>
                <a:cs typeface="+mj-lt"/>
              </a:rPr>
            </a:br>
            <a:r>
              <a:rPr lang="en-US" sz="3700" b="1" err="1">
                <a:latin typeface="Avenir Next LT Pro"/>
                <a:cs typeface="Posterama"/>
              </a:rPr>
              <a:t>Communicatie</a:t>
            </a:r>
            <a:r>
              <a:rPr lang="en-US" sz="3700" b="1">
                <a:latin typeface="Avenir Next LT Pro"/>
                <a:cs typeface="Posterama"/>
              </a:rPr>
              <a:t> </a:t>
            </a:r>
            <a:r>
              <a:rPr lang="en-US" sz="3700" b="1" err="1">
                <a:latin typeface="Avenir Next LT Pro"/>
                <a:cs typeface="Posterama"/>
              </a:rPr>
              <a:t>ouders</a:t>
            </a:r>
            <a:endParaRPr lang="en-US" sz="3700" b="1">
              <a:latin typeface="Avenir Next LT Pro"/>
            </a:endParaRPr>
          </a:p>
        </p:txBody>
      </p:sp>
      <p:pic>
        <p:nvPicPr>
          <p:cNvPr id="5" name="Picture 4" descr="Witte puzzel met een rood puzzelstukje">
            <a:extLst>
              <a:ext uri="{FF2B5EF4-FFF2-40B4-BE49-F238E27FC236}">
                <a16:creationId xmlns:a16="http://schemas.microsoft.com/office/drawing/2014/main" id="{F8D02CFD-6CD4-B97D-3F58-630B19EEB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3" r="25720" b="2"/>
          <a:stretch/>
        </p:blipFill>
        <p:spPr>
          <a:xfrm>
            <a:off x="-2891" y="211090"/>
            <a:ext cx="2426904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4260-991A-E5D1-FADC-D2FAE8A2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436" y="2253450"/>
            <a:ext cx="8680366" cy="4338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>
                <a:latin typeface="Avenir Next LT Pro"/>
                <a:cs typeface="Arial"/>
              </a:rPr>
              <a:t>1x in de 6 </a:t>
            </a:r>
            <a:r>
              <a:rPr lang="en-US" sz="2400" dirty="0" err="1">
                <a:latin typeface="Avenir Next LT Pro"/>
                <a:cs typeface="Arial"/>
              </a:rPr>
              <a:t>weken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een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gezamenlijk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nieuwsbrief</a:t>
            </a:r>
            <a:r>
              <a:rPr lang="en-US" sz="2400" dirty="0">
                <a:latin typeface="Avenir Next LT Pro"/>
                <a:cs typeface="Arial"/>
              </a:rPr>
              <a:t> (</a:t>
            </a:r>
            <a:r>
              <a:rPr lang="en-US" sz="2400" dirty="0" err="1">
                <a:latin typeface="Avenir Next LT Pro"/>
                <a:cs typeface="Arial"/>
              </a:rPr>
              <a:t>ook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als</a:t>
            </a:r>
            <a:r>
              <a:rPr lang="en-US" sz="2400" dirty="0">
                <a:latin typeface="Avenir Next LT Pro"/>
                <a:cs typeface="Arial"/>
              </a:rPr>
              <a:t> er </a:t>
            </a:r>
            <a:r>
              <a:rPr lang="en-US" sz="2400" dirty="0" err="1">
                <a:latin typeface="Avenir Next LT Pro"/>
                <a:cs typeface="Arial"/>
              </a:rPr>
              <a:t>geen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nieuws</a:t>
            </a:r>
            <a:r>
              <a:rPr lang="en-US" sz="2400" dirty="0">
                <a:latin typeface="Avenir Next LT Pro"/>
                <a:cs typeface="Arial"/>
              </a:rPr>
              <a:t> is).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>
                <a:latin typeface="Avenir Next LT Pro"/>
                <a:cs typeface="Arial"/>
              </a:rPr>
              <a:t>Ouderavonden</a:t>
            </a:r>
            <a:r>
              <a:rPr lang="en-US" sz="2400" dirty="0">
                <a:latin typeface="Avenir Next LT Pro"/>
                <a:cs typeface="Arial"/>
              </a:rPr>
              <a:t> </a:t>
            </a:r>
            <a:r>
              <a:rPr lang="en-US" sz="2400" dirty="0" err="1">
                <a:latin typeface="Avenir Next LT Pro"/>
                <a:cs typeface="Arial"/>
              </a:rPr>
              <a:t>indien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dit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nodig</a:t>
            </a:r>
            <a:r>
              <a:rPr lang="en-US" sz="2400" dirty="0">
                <a:latin typeface="Avenir Next LT Pro"/>
                <a:cs typeface="Arial"/>
              </a:rPr>
              <a:t> is.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>
                <a:latin typeface="Avenir Next LT Pro"/>
                <a:cs typeface="Arial"/>
              </a:rPr>
              <a:t>Heeft</a:t>
            </a:r>
            <a:r>
              <a:rPr lang="en-US" sz="2400" dirty="0">
                <a:latin typeface="Avenir Next LT Pro"/>
                <a:cs typeface="Arial"/>
              </a:rPr>
              <a:t> u </a:t>
            </a:r>
            <a:r>
              <a:rPr lang="en-US" sz="2400" dirty="0" err="1">
                <a:latin typeface="Avenir Next LT Pro"/>
                <a:cs typeface="Arial"/>
              </a:rPr>
              <a:t>vragen</a:t>
            </a:r>
            <a:r>
              <a:rPr lang="en-US" sz="2400" dirty="0">
                <a:latin typeface="Avenir Next LT Pro"/>
                <a:cs typeface="Arial"/>
              </a:rPr>
              <a:t>? Stel ze </a:t>
            </a:r>
            <a:r>
              <a:rPr lang="en-US" sz="2400" dirty="0" err="1">
                <a:latin typeface="Avenir Next LT Pro"/>
                <a:cs typeface="Arial"/>
              </a:rPr>
              <a:t>aan</a:t>
            </a:r>
            <a:r>
              <a:rPr lang="en-US" sz="2400" dirty="0">
                <a:latin typeface="Avenir Next LT Pro"/>
                <a:cs typeface="Arial"/>
              </a:rPr>
              <a:t> de </a:t>
            </a:r>
            <a:r>
              <a:rPr lang="en-US" sz="2400" dirty="0" err="1">
                <a:latin typeface="Avenir Next LT Pro"/>
                <a:cs typeface="Arial"/>
              </a:rPr>
              <a:t>directeur</a:t>
            </a:r>
            <a:r>
              <a:rPr lang="en-US" sz="2400" dirty="0">
                <a:latin typeface="Avenir Next LT Pro"/>
                <a:cs typeface="Arial"/>
              </a:rPr>
              <a:t> van </a:t>
            </a:r>
            <a:r>
              <a:rPr lang="en-US" sz="2400" dirty="0" err="1">
                <a:latin typeface="Avenir Next LT Pro"/>
                <a:cs typeface="Arial"/>
              </a:rPr>
              <a:t>uw</a:t>
            </a:r>
            <a:r>
              <a:rPr lang="en-US" sz="2400" dirty="0">
                <a:latin typeface="Avenir Next LT Pro"/>
                <a:cs typeface="Arial"/>
              </a:rPr>
              <a:t> school. 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>
                <a:latin typeface="Avenir Next LT Pro"/>
                <a:cs typeface="Arial"/>
              </a:rPr>
              <a:t>De </a:t>
            </a:r>
            <a:r>
              <a:rPr lang="en-US" sz="2400" dirty="0" err="1">
                <a:latin typeface="Avenir Next LT Pro"/>
                <a:cs typeface="Arial"/>
              </a:rPr>
              <a:t>fusie</a:t>
            </a:r>
            <a:r>
              <a:rPr lang="en-US" sz="2400" dirty="0">
                <a:latin typeface="Avenir Next LT Pro"/>
                <a:cs typeface="Arial"/>
              </a:rPr>
              <a:t> is </a:t>
            </a:r>
            <a:r>
              <a:rPr lang="en-US" sz="2400" dirty="0" err="1">
                <a:latin typeface="Avenir Next LT Pro"/>
                <a:cs typeface="Arial"/>
              </a:rPr>
              <a:t>erop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gericht</a:t>
            </a:r>
            <a:r>
              <a:rPr lang="en-US" sz="2400" dirty="0">
                <a:latin typeface="Avenir Next LT Pro"/>
                <a:cs typeface="Arial"/>
              </a:rPr>
              <a:t> om </a:t>
            </a:r>
            <a:r>
              <a:rPr lang="en-US" sz="2400" dirty="0" err="1">
                <a:latin typeface="Avenir Next LT Pro"/>
                <a:cs typeface="Arial"/>
              </a:rPr>
              <a:t>voor</a:t>
            </a:r>
            <a:r>
              <a:rPr lang="en-US" sz="2400" dirty="0">
                <a:latin typeface="Avenir Next LT Pro"/>
                <a:cs typeface="Arial"/>
              </a:rPr>
              <a:t> de </a:t>
            </a:r>
            <a:r>
              <a:rPr lang="en-US" sz="2400" dirty="0" err="1">
                <a:latin typeface="Avenir Next LT Pro"/>
                <a:cs typeface="Arial"/>
              </a:rPr>
              <a:t>leerlingen</a:t>
            </a:r>
            <a:r>
              <a:rPr lang="en-US" sz="2400" dirty="0">
                <a:latin typeface="Avenir Next LT Pro"/>
                <a:cs typeface="Arial"/>
              </a:rPr>
              <a:t> van </a:t>
            </a:r>
            <a:r>
              <a:rPr lang="en-US" sz="2400" dirty="0" err="1">
                <a:latin typeface="Avenir Next LT Pro"/>
                <a:cs typeface="Arial"/>
              </a:rPr>
              <a:t>beide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scholen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een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passende</a:t>
            </a:r>
            <a:r>
              <a:rPr lang="en-US" sz="2400" dirty="0">
                <a:latin typeface="Avenir Next LT Pro"/>
                <a:cs typeface="Arial"/>
              </a:rPr>
              <a:t> </a:t>
            </a:r>
            <a:r>
              <a:rPr lang="en-US" sz="2400" dirty="0" err="1">
                <a:latin typeface="Avenir Next LT Pro"/>
                <a:cs typeface="Arial"/>
              </a:rPr>
              <a:t>onderwijsvisie</a:t>
            </a:r>
            <a:r>
              <a:rPr lang="en-US" sz="2400" dirty="0">
                <a:latin typeface="Avenir Next LT Pro"/>
                <a:cs typeface="Arial"/>
              </a:rPr>
              <a:t> te </a:t>
            </a:r>
            <a:r>
              <a:rPr lang="en-US" sz="2400" dirty="0" err="1">
                <a:latin typeface="Avenir Next LT Pro"/>
                <a:cs typeface="Arial"/>
              </a:rPr>
              <a:t>formuleren</a:t>
            </a:r>
            <a:r>
              <a:rPr lang="en-US" sz="2400" dirty="0">
                <a:latin typeface="Avenir Next LT Pro"/>
                <a:cs typeface="Arial"/>
              </a:rPr>
              <a:t> (1+1=3)</a:t>
            </a:r>
            <a:endParaRPr lang="en-US" sz="24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>
                <a:cs typeface="Arial"/>
              </a:rPr>
              <a:t>Ouders</a:t>
            </a:r>
            <a:r>
              <a:rPr lang="en-US" sz="2400" dirty="0">
                <a:cs typeface="Arial"/>
              </a:rPr>
              <a:t> van de </a:t>
            </a:r>
            <a:r>
              <a:rPr lang="en-US" sz="2400" dirty="0" err="1">
                <a:cs typeface="Arial"/>
              </a:rPr>
              <a:t>Zeveneik</a:t>
            </a:r>
            <a:r>
              <a:rPr lang="en-US" sz="2400" dirty="0">
                <a:cs typeface="Arial"/>
              </a:rPr>
              <a:t> </a:t>
            </a:r>
            <a:r>
              <a:rPr lang="en-US" sz="2400" dirty="0" err="1">
                <a:cs typeface="Arial"/>
              </a:rPr>
              <a:t>krijgen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tzt</a:t>
            </a:r>
            <a:r>
              <a:rPr lang="en-US" sz="2400" dirty="0">
                <a:cs typeface="Arial"/>
              </a:rPr>
              <a:t> via de MR de </a:t>
            </a:r>
            <a:r>
              <a:rPr lang="en-US" sz="2400" dirty="0" err="1">
                <a:cs typeface="Arial"/>
              </a:rPr>
              <a:t>vraag</a:t>
            </a:r>
            <a:r>
              <a:rPr lang="en-US" sz="2400" dirty="0">
                <a:cs typeface="Arial"/>
              </a:rPr>
              <a:t> of ze </a:t>
            </a:r>
            <a:r>
              <a:rPr lang="en-US" sz="2400" dirty="0" err="1">
                <a:cs typeface="Arial"/>
              </a:rPr>
              <a:t>meegaan</a:t>
            </a:r>
            <a:r>
              <a:rPr lang="en-US" sz="2400" dirty="0">
                <a:cs typeface="Arial"/>
              </a:rPr>
              <a:t> </a:t>
            </a:r>
            <a:r>
              <a:rPr lang="en-US" sz="2400" dirty="0" err="1">
                <a:cs typeface="Arial"/>
              </a:rPr>
              <a:t>naar</a:t>
            </a:r>
            <a:r>
              <a:rPr lang="en-US" sz="2400" dirty="0">
                <a:cs typeface="Arial"/>
              </a:rPr>
              <a:t> de </a:t>
            </a:r>
            <a:r>
              <a:rPr lang="en-US" sz="2400" dirty="0" err="1">
                <a:cs typeface="Arial"/>
              </a:rPr>
              <a:t>nieuwe</a:t>
            </a:r>
            <a:r>
              <a:rPr lang="en-US" sz="2400" dirty="0">
                <a:cs typeface="Arial"/>
              </a:rPr>
              <a:t> </a:t>
            </a:r>
            <a:r>
              <a:rPr lang="en-US" sz="2400" dirty="0" err="1">
                <a:cs typeface="Arial"/>
              </a:rPr>
              <a:t>fusieschool</a:t>
            </a:r>
            <a:r>
              <a:rPr lang="en-US" sz="2400" dirty="0"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74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94101-2617-10C9-20D0-231A5C01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7655169" cy="1300957"/>
          </a:xfrm>
        </p:spPr>
        <p:txBody>
          <a:bodyPr>
            <a:normAutofit fontScale="90000"/>
          </a:bodyPr>
          <a:lstStyle/>
          <a:p>
            <a:r>
              <a:rPr lang="en-US" sz="4000" err="1">
                <a:latin typeface="Avenir Next LT Pro"/>
                <a:ea typeface="+mj-lt"/>
                <a:cs typeface="+mj-lt"/>
              </a:rPr>
              <a:t>Stappen</a:t>
            </a:r>
            <a:r>
              <a:rPr lang="en-US" sz="4000" dirty="0">
                <a:latin typeface="Avenir Next LT Pro"/>
                <a:ea typeface="+mj-lt"/>
                <a:cs typeface="+mj-lt"/>
              </a:rPr>
              <a:t> </a:t>
            </a:r>
            <a:r>
              <a:rPr lang="en-US" sz="4000" err="1">
                <a:latin typeface="Avenir Next LT Pro"/>
                <a:ea typeface="+mj-lt"/>
                <a:cs typeface="+mj-lt"/>
              </a:rPr>
              <a:t>vanaf</a:t>
            </a:r>
            <a:r>
              <a:rPr lang="en-US" sz="4000" dirty="0">
                <a:latin typeface="Avenir Next LT Pro"/>
                <a:ea typeface="+mj-lt"/>
                <a:cs typeface="+mj-lt"/>
              </a:rPr>
              <a:t> nu:</a:t>
            </a:r>
            <a:br>
              <a:rPr lang="en-US" sz="4000" b="1" dirty="0">
                <a:latin typeface="Avenir Next LT Pro"/>
                <a:ea typeface="+mj-lt"/>
                <a:cs typeface="+mj-lt"/>
              </a:rPr>
            </a:br>
            <a:r>
              <a:rPr lang="en-US" sz="4000" b="1" dirty="0">
                <a:latin typeface="Avenir Next LT Pro"/>
                <a:cs typeface="Posterama"/>
              </a:rPr>
              <a:t>MR</a:t>
            </a:r>
            <a:endParaRPr lang="en-US" sz="4000" b="1" dirty="0">
              <a:latin typeface="Avenir Next LT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5C0A4-C592-C698-A84F-4A8F88F23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53" y="2170322"/>
            <a:ext cx="8500257" cy="43385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Intentieverklaring</a:t>
            </a:r>
            <a:r>
              <a:rPr lang="en-US" sz="2400" dirty="0"/>
              <a:t> </a:t>
            </a:r>
            <a:r>
              <a:rPr lang="en-US" sz="2400" dirty="0" err="1"/>
              <a:t>fusie</a:t>
            </a:r>
            <a:r>
              <a:rPr lang="en-US" sz="2400" dirty="0"/>
              <a:t> is </a:t>
            </a:r>
            <a:r>
              <a:rPr lang="en-US" sz="2400" dirty="0" err="1"/>
              <a:t>getekend</a:t>
            </a:r>
            <a:endParaRPr lang="en-US" sz="2400" dirty="0"/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Worden </a:t>
            </a:r>
            <a:r>
              <a:rPr lang="en-US" sz="2400" dirty="0" err="1"/>
              <a:t>meegenomen</a:t>
            </a:r>
            <a:r>
              <a:rPr lang="en-US" sz="2400" dirty="0"/>
              <a:t> in alle </a:t>
            </a:r>
            <a:r>
              <a:rPr lang="en-US" sz="2400" dirty="0" err="1"/>
              <a:t>stappen</a:t>
            </a:r>
            <a:endParaRPr lang="en-US" sz="2400" dirty="0"/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Rol in </a:t>
            </a:r>
            <a:r>
              <a:rPr lang="en-US" sz="2400" dirty="0" err="1"/>
              <a:t>fusie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 </a:t>
            </a:r>
            <a:r>
              <a:rPr lang="en-US" sz="2400" dirty="0" err="1"/>
              <a:t>huisvestiging</a:t>
            </a:r>
            <a:r>
              <a:rPr lang="en-US" sz="2400" dirty="0"/>
              <a:t> (</a:t>
            </a:r>
            <a:r>
              <a:rPr lang="en-US" sz="2400" dirty="0" err="1"/>
              <a:t>ook</a:t>
            </a:r>
            <a:r>
              <a:rPr lang="en-US" sz="2400" dirty="0"/>
              <a:t> </a:t>
            </a:r>
            <a:r>
              <a:rPr lang="en-US" sz="2400" dirty="0" err="1"/>
              <a:t>zie</a:t>
            </a:r>
            <a:r>
              <a:rPr lang="en-US" sz="2400" dirty="0"/>
              <a:t> </a:t>
            </a:r>
            <a:r>
              <a:rPr lang="en-US" sz="2400" dirty="0" err="1"/>
              <a:t>stappen</a:t>
            </a:r>
            <a:r>
              <a:rPr lang="en-US" sz="2400" dirty="0"/>
              <a:t> </a:t>
            </a:r>
            <a:r>
              <a:rPr lang="en-US" sz="2400" dirty="0" err="1"/>
              <a:t>vanaf</a:t>
            </a:r>
            <a:r>
              <a:rPr lang="en-US" sz="2400" dirty="0"/>
              <a:t> nu: </a:t>
            </a:r>
            <a:r>
              <a:rPr lang="en-US" sz="2400" dirty="0" err="1"/>
              <a:t>gemeente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Fusie</a:t>
            </a:r>
            <a:r>
              <a:rPr lang="en-US" sz="2400" dirty="0"/>
              <a:t> MR </a:t>
            </a:r>
            <a:r>
              <a:rPr lang="en-US" sz="2400" dirty="0" err="1"/>
              <a:t>koppelt</a:t>
            </a:r>
            <a:r>
              <a:rPr lang="en-US" sz="2400" dirty="0"/>
              <a:t> </a:t>
            </a:r>
            <a:r>
              <a:rPr lang="en-US" sz="2400" dirty="0" err="1"/>
              <a:t>altijd</a:t>
            </a:r>
            <a:r>
              <a:rPr lang="en-US" sz="2400" dirty="0"/>
              <a:t> </a:t>
            </a:r>
            <a:r>
              <a:rPr lang="en-US" sz="2400" dirty="0" err="1"/>
              <a:t>terug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r>
              <a:rPr lang="en-US" sz="2400" dirty="0"/>
              <a:t> eigen MR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MR </a:t>
            </a:r>
            <a:r>
              <a:rPr lang="en-US" sz="2400" dirty="0" err="1"/>
              <a:t>zal</a:t>
            </a:r>
            <a:r>
              <a:rPr lang="en-US" sz="2400" dirty="0"/>
              <a:t>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ouderpeiling</a:t>
            </a:r>
            <a:r>
              <a:rPr lang="en-US" sz="2400" dirty="0"/>
              <a:t> </a:t>
            </a:r>
            <a:r>
              <a:rPr lang="en-US" sz="2400" dirty="0" err="1"/>
              <a:t>uitzetten</a:t>
            </a:r>
            <a:endParaRPr lang="en-US" sz="2400" dirty="0"/>
          </a:p>
        </p:txBody>
      </p:sp>
      <p:pic>
        <p:nvPicPr>
          <p:cNvPr id="6" name="Picture 5" descr="Metalen onderdelen van het spel boter kaas en eieren">
            <a:extLst>
              <a:ext uri="{FF2B5EF4-FFF2-40B4-BE49-F238E27FC236}">
                <a16:creationId xmlns:a16="http://schemas.microsoft.com/office/drawing/2014/main" id="{98244234-AD8D-1EB7-0CC4-73424F6AE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2" r="24007" b="2"/>
          <a:stretch/>
        </p:blipFill>
        <p:spPr>
          <a:xfrm>
            <a:off x="8969102" y="10"/>
            <a:ext cx="3222898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19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F4205-B38C-E7BC-62F5-DCF5BC11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141" y="220274"/>
            <a:ext cx="8694259" cy="12101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err="1">
                <a:latin typeface="Avenir Next LT Pro"/>
                <a:ea typeface="+mj-lt"/>
                <a:cs typeface="+mj-lt"/>
              </a:rPr>
              <a:t>Stappen</a:t>
            </a:r>
            <a:r>
              <a:rPr lang="en-US" sz="3700">
                <a:latin typeface="Avenir Next LT Pro"/>
                <a:ea typeface="+mj-lt"/>
                <a:cs typeface="+mj-lt"/>
              </a:rPr>
              <a:t> </a:t>
            </a:r>
            <a:r>
              <a:rPr lang="en-US" sz="3700" err="1">
                <a:latin typeface="Avenir Next LT Pro"/>
                <a:ea typeface="+mj-lt"/>
                <a:cs typeface="+mj-lt"/>
              </a:rPr>
              <a:t>vanaf</a:t>
            </a:r>
            <a:r>
              <a:rPr lang="en-US" sz="3700">
                <a:latin typeface="Avenir Next LT Pro"/>
                <a:ea typeface="+mj-lt"/>
                <a:cs typeface="+mj-lt"/>
              </a:rPr>
              <a:t> nu:</a:t>
            </a:r>
            <a:br>
              <a:rPr lang="en-US" sz="3700">
                <a:latin typeface="Avenir Next LT Pro"/>
                <a:ea typeface="+mj-lt"/>
                <a:cs typeface="+mj-lt"/>
              </a:rPr>
            </a:br>
            <a:r>
              <a:rPr lang="en-US" sz="3700" b="1">
                <a:latin typeface="Avenir Next LT Pro"/>
                <a:cs typeface="Posterama"/>
              </a:rPr>
              <a:t>Team</a:t>
            </a:r>
            <a:endParaRPr lang="en-US" sz="3700" b="1">
              <a:latin typeface="Avenir Next LT Pro"/>
            </a:endParaRPr>
          </a:p>
        </p:txBody>
      </p:sp>
      <p:pic>
        <p:nvPicPr>
          <p:cNvPr id="6" name="Picture 5" descr="Gloeilamp op een gele achtergrond met geschetste lichtbundels en een kabel">
            <a:extLst>
              <a:ext uri="{FF2B5EF4-FFF2-40B4-BE49-F238E27FC236}">
                <a16:creationId xmlns:a16="http://schemas.microsoft.com/office/drawing/2014/main" id="{6F025AB2-B63F-A818-3E8C-B1AB191B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09" r="3171" b="-6"/>
          <a:stretch/>
        </p:blipFill>
        <p:spPr>
          <a:xfrm>
            <a:off x="-2891" y="211090"/>
            <a:ext cx="2662432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80EC-503B-1D35-5A32-9A850863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600" y="1560723"/>
            <a:ext cx="9082147" cy="51559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Samenwerken</a:t>
            </a:r>
            <a:r>
              <a:rPr lang="en-US" sz="2400" dirty="0"/>
              <a:t>: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US" sz="2400" dirty="0"/>
              <a:t>Samen </a:t>
            </a:r>
            <a:r>
              <a:rPr lang="en-US" sz="2400" dirty="0" err="1"/>
              <a:t>studiedagen</a:t>
            </a:r>
            <a:r>
              <a:rPr lang="en-US" sz="2400" dirty="0"/>
              <a:t> </a:t>
            </a:r>
            <a:r>
              <a:rPr lang="en-US" sz="2400" dirty="0" err="1"/>
              <a:t>ivm</a:t>
            </a:r>
            <a:r>
              <a:rPr lang="en-US" sz="2400" dirty="0"/>
              <a:t>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missie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visie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US" sz="2400" dirty="0" err="1"/>
              <a:t>Samenwerken</a:t>
            </a:r>
            <a:r>
              <a:rPr lang="en-US" sz="2400" dirty="0"/>
              <a:t> door expertise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delen</a:t>
            </a:r>
            <a:r>
              <a:rPr lang="en-US" sz="2400" dirty="0"/>
              <a:t>: </a:t>
            </a:r>
            <a:r>
              <a:rPr lang="en-US" sz="2400" dirty="0" err="1"/>
              <a:t>BhT</a:t>
            </a:r>
            <a:r>
              <a:rPr lang="en-US" sz="2400" dirty="0"/>
              <a:t>, NT2.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US" sz="2400" dirty="0" err="1"/>
              <a:t>Kleuterbouw</a:t>
            </a:r>
            <a:r>
              <a:rPr lang="en-US" sz="2400" dirty="0"/>
              <a:t> </a:t>
            </a:r>
            <a:r>
              <a:rPr lang="en-US" sz="2400" dirty="0" err="1"/>
              <a:t>werkt</a:t>
            </a:r>
            <a:r>
              <a:rPr lang="en-US" sz="2400" dirty="0"/>
              <a:t> </a:t>
            </a:r>
            <a:r>
              <a:rPr lang="en-US" sz="2400" dirty="0" err="1"/>
              <a:t>samen</a:t>
            </a:r>
            <a:r>
              <a:rPr lang="en-US" sz="2400" dirty="0"/>
              <a:t>: </a:t>
            </a:r>
            <a:r>
              <a:rPr lang="en-US" sz="2400" dirty="0" err="1"/>
              <a:t>methode</a:t>
            </a:r>
            <a:r>
              <a:rPr lang="en-US" sz="2400" dirty="0"/>
              <a:t>, </a:t>
            </a:r>
            <a:r>
              <a:rPr lang="en-US" sz="2400" dirty="0" err="1"/>
              <a:t>bouwoverleg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Werkgelegenheid</a:t>
            </a:r>
            <a:r>
              <a:rPr lang="en-US" sz="2400" dirty="0"/>
              <a:t>: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US" sz="2400" dirty="0"/>
              <a:t>Samen met de </a:t>
            </a:r>
            <a:r>
              <a:rPr lang="en-US" sz="2400" dirty="0" err="1"/>
              <a:t>afdelingen</a:t>
            </a:r>
            <a:r>
              <a:rPr lang="en-US" sz="2400" dirty="0"/>
              <a:t> HR van </a:t>
            </a:r>
            <a:r>
              <a:rPr lang="en-US" sz="2400" dirty="0" err="1"/>
              <a:t>beide</a:t>
            </a:r>
            <a:r>
              <a:rPr lang="en-US" sz="2400" dirty="0"/>
              <a:t> </a:t>
            </a:r>
            <a:r>
              <a:rPr lang="en-US" sz="2400" dirty="0" err="1"/>
              <a:t>besturen</a:t>
            </a:r>
            <a:r>
              <a:rPr lang="en-US" sz="2400" dirty="0"/>
              <a:t> </a:t>
            </a:r>
            <a:r>
              <a:rPr lang="en-US" sz="2400" dirty="0" err="1"/>
              <a:t>wordt</a:t>
            </a:r>
            <a:r>
              <a:rPr lang="en-US" sz="2400" dirty="0"/>
              <a:t> </a:t>
            </a:r>
            <a:r>
              <a:rPr lang="en-US" sz="2400" dirty="0" err="1"/>
              <a:t>bekeken</a:t>
            </a:r>
            <a:r>
              <a:rPr lang="en-US" sz="2400" dirty="0"/>
              <a:t> </a:t>
            </a:r>
            <a:r>
              <a:rPr lang="en-US" sz="2400" dirty="0" err="1"/>
              <a:t>hoeveel</a:t>
            </a:r>
            <a:r>
              <a:rPr lang="en-US" sz="2400" dirty="0"/>
              <a:t> </a:t>
            </a:r>
            <a:r>
              <a:rPr lang="en-US" sz="2400" dirty="0" err="1"/>
              <a:t>personele</a:t>
            </a:r>
            <a:r>
              <a:rPr lang="en-US" sz="2400" dirty="0"/>
              <a:t> </a:t>
            </a:r>
            <a:r>
              <a:rPr lang="en-US" sz="2400" dirty="0" err="1"/>
              <a:t>ruimte</a:t>
            </a:r>
            <a:r>
              <a:rPr lang="en-US" sz="2400" dirty="0"/>
              <a:t> er is in de </a:t>
            </a:r>
            <a:r>
              <a:rPr lang="en-US" sz="2400" dirty="0" err="1"/>
              <a:t>nieuwe</a:t>
            </a:r>
            <a:r>
              <a:rPr lang="en-US" sz="2400" dirty="0"/>
              <a:t> school.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US" sz="2400" dirty="0" err="1"/>
              <a:t>Personeelsleden</a:t>
            </a:r>
            <a:r>
              <a:rPr lang="en-US" sz="2400" dirty="0"/>
              <a:t> 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kiezen</a:t>
            </a:r>
            <a:r>
              <a:rPr lang="en-US" sz="2400" dirty="0"/>
              <a:t> om mee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gaan</a:t>
            </a:r>
            <a:r>
              <a:rPr lang="en-US" sz="2400" dirty="0"/>
              <a:t> </a:t>
            </a:r>
            <a:r>
              <a:rPr lang="en-US" sz="2400" dirty="0" err="1"/>
              <a:t>naar</a:t>
            </a:r>
            <a:r>
              <a:rPr lang="en-US" sz="2400" dirty="0"/>
              <a:t> de </a:t>
            </a:r>
            <a:r>
              <a:rPr lang="en-US" sz="2400" dirty="0" err="1"/>
              <a:t>nieuwe</a:t>
            </a:r>
            <a:r>
              <a:rPr lang="en-US" sz="2400" dirty="0"/>
              <a:t> school.</a:t>
            </a:r>
          </a:p>
        </p:txBody>
      </p:sp>
    </p:spTree>
    <p:extLst>
      <p:ext uri="{BB962C8B-B14F-4D97-AF65-F5344CB8AC3E}">
        <p14:creationId xmlns:p14="http://schemas.microsoft.com/office/powerpoint/2010/main" val="38996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251D4-9A28-020F-D66B-CD184654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47" y="552782"/>
            <a:ext cx="7518453" cy="95093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Avenir Next LT Pro"/>
                <a:ea typeface="+mj-lt"/>
                <a:cs typeface="+mj-lt"/>
              </a:rPr>
              <a:t>Stappen</a:t>
            </a:r>
            <a:r>
              <a:rPr lang="en-US" sz="3200" dirty="0">
                <a:latin typeface="Avenir Next LT Pro"/>
                <a:ea typeface="+mj-lt"/>
                <a:cs typeface="+mj-lt"/>
              </a:rPr>
              <a:t> </a:t>
            </a:r>
            <a:r>
              <a:rPr lang="en-US" sz="3200" dirty="0" err="1">
                <a:latin typeface="Avenir Next LT Pro"/>
                <a:ea typeface="+mj-lt"/>
                <a:cs typeface="+mj-lt"/>
              </a:rPr>
              <a:t>vanaf</a:t>
            </a:r>
            <a:r>
              <a:rPr lang="en-US" sz="3200" dirty="0">
                <a:latin typeface="Avenir Next LT Pro"/>
                <a:ea typeface="+mj-lt"/>
                <a:cs typeface="+mj-lt"/>
              </a:rPr>
              <a:t> nu:</a:t>
            </a:r>
            <a:br>
              <a:rPr lang="en-US" sz="3200" dirty="0">
                <a:latin typeface="Avenir Next LT Pro"/>
                <a:ea typeface="+mj-lt"/>
                <a:cs typeface="+mj-lt"/>
              </a:rPr>
            </a:br>
            <a:r>
              <a:rPr lang="en-US" sz="3200" b="1" dirty="0" err="1">
                <a:latin typeface="Avenir Next LT Pro"/>
                <a:ea typeface="+mj-lt"/>
                <a:cs typeface="+mj-lt"/>
              </a:rPr>
              <a:t>Onderwijsinhoudelijk</a:t>
            </a:r>
            <a:r>
              <a:rPr lang="en-US" sz="3200" b="1" dirty="0">
                <a:latin typeface="Avenir Next LT Pro"/>
                <a:ea typeface="+mj-lt"/>
                <a:cs typeface="+mj-lt"/>
              </a:rPr>
              <a:t> </a:t>
            </a:r>
            <a:r>
              <a:rPr lang="en-US" sz="3200" b="1" dirty="0" err="1">
                <a:latin typeface="Avenir Next LT Pro"/>
                <a:ea typeface="+mj-lt"/>
                <a:cs typeface="+mj-lt"/>
              </a:rPr>
              <a:t>traject</a:t>
            </a:r>
            <a:br>
              <a:rPr lang="en-US" sz="3200" b="1" dirty="0">
                <a:latin typeface="Avenir Next LT Pro"/>
                <a:ea typeface="+mj-lt"/>
                <a:cs typeface="+mj-lt"/>
              </a:rPr>
            </a:br>
            <a:endParaRPr lang="en-US" sz="2800" b="1" dirty="0">
              <a:latin typeface="Avenir Next LT Pro"/>
              <a:ea typeface="+mj-lt"/>
              <a:cs typeface="+mj-lt"/>
            </a:endParaRPr>
          </a:p>
        </p:txBody>
      </p:sp>
      <p:pic>
        <p:nvPicPr>
          <p:cNvPr id="5" name="Picture 4" descr="Wereldkaart van post-its">
            <a:extLst>
              <a:ext uri="{FF2B5EF4-FFF2-40B4-BE49-F238E27FC236}">
                <a16:creationId xmlns:a16="http://schemas.microsoft.com/office/drawing/2014/main" id="{8DFCB033-031E-DE10-49C1-B9736F155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7" r="9742" b="-1"/>
          <a:stretch/>
        </p:blipFill>
        <p:spPr>
          <a:xfrm>
            <a:off x="2" y="10"/>
            <a:ext cx="2880604" cy="5529421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2E5FF-4348-CFC0-1C65-A29C47D3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675" y="1723848"/>
            <a:ext cx="8640670" cy="4909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>
                <a:ea typeface="+mn-lt"/>
                <a:cs typeface="+mn-lt"/>
              </a:rPr>
              <a:t>Directies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hebben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overeenkomsten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verschillen</a:t>
            </a:r>
            <a:r>
              <a:rPr lang="en-US" sz="2400" dirty="0">
                <a:ea typeface="+mn-lt"/>
                <a:cs typeface="+mn-lt"/>
              </a:rPr>
              <a:t> in </a:t>
            </a:r>
            <a:r>
              <a:rPr lang="en-US" sz="2400" dirty="0" err="1">
                <a:ea typeface="+mn-lt"/>
                <a:cs typeface="+mn-lt"/>
              </a:rPr>
              <a:t>kaart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gebracht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>
                <a:ea typeface="+mn-lt"/>
                <a:cs typeface="+mn-lt"/>
              </a:rPr>
              <a:t>Studiedagen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onder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leiding</a:t>
            </a:r>
            <a:r>
              <a:rPr lang="en-US" sz="2400" dirty="0">
                <a:ea typeface="+mn-lt"/>
                <a:cs typeface="+mn-lt"/>
              </a:rPr>
              <a:t> van </a:t>
            </a:r>
            <a:r>
              <a:rPr lang="en-US" sz="2400" dirty="0" err="1">
                <a:ea typeface="+mn-lt"/>
                <a:cs typeface="+mn-lt"/>
              </a:rPr>
              <a:t>onderwijsadviseurs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 err="1"/>
              <a:t>Gezamenlijk</a:t>
            </a:r>
            <a:r>
              <a:rPr lang="en-US" sz="2400" dirty="0"/>
              <a:t> </a:t>
            </a:r>
            <a:r>
              <a:rPr lang="en-US" sz="2400" dirty="0" err="1"/>
              <a:t>missie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visie</a:t>
            </a:r>
            <a:r>
              <a:rPr lang="en-US" sz="2400" dirty="0"/>
              <a:t> </a:t>
            </a:r>
            <a:r>
              <a:rPr lang="en-US" sz="2400" dirty="0" err="1"/>
              <a:t>bespreken</a:t>
            </a:r>
            <a:r>
              <a:rPr lang="en-US" sz="2400" dirty="0"/>
              <a:t>, </a:t>
            </a:r>
            <a:r>
              <a:rPr lang="en-US" sz="2400" dirty="0" err="1"/>
              <a:t>nieuw</a:t>
            </a:r>
            <a:r>
              <a:rPr lang="en-US" sz="2400" dirty="0"/>
              <a:t> </a:t>
            </a:r>
            <a:r>
              <a:rPr lang="en-US" sz="2400" dirty="0" err="1"/>
              <a:t>onderwijsconcept</a:t>
            </a:r>
            <a:r>
              <a:rPr lang="en-US" sz="2400" dirty="0"/>
              <a:t> </a:t>
            </a:r>
            <a:r>
              <a:rPr lang="en-US" sz="2400" dirty="0" err="1"/>
              <a:t>waarbij</a:t>
            </a:r>
            <a:r>
              <a:rPr lang="en-US" sz="2400" dirty="0"/>
              <a:t> we van </a:t>
            </a:r>
            <a:r>
              <a:rPr lang="en-US" sz="2400" dirty="0" err="1"/>
              <a:t>beide</a:t>
            </a:r>
            <a:r>
              <a:rPr lang="en-US" sz="2400" dirty="0"/>
              <a:t> </a:t>
            </a:r>
            <a:r>
              <a:rPr lang="en-US" sz="2400" dirty="0" err="1"/>
              <a:t>scholen</a:t>
            </a:r>
            <a:r>
              <a:rPr lang="en-US" sz="2400" dirty="0"/>
              <a:t> de </a:t>
            </a:r>
            <a:r>
              <a:rPr lang="en-US" sz="2400" dirty="0" err="1"/>
              <a:t>goede</a:t>
            </a:r>
            <a:r>
              <a:rPr lang="en-US" sz="2400" dirty="0"/>
              <a:t> </a:t>
            </a:r>
            <a:r>
              <a:rPr lang="en-US" sz="2400" dirty="0" err="1"/>
              <a:t>dingen</a:t>
            </a:r>
            <a:r>
              <a:rPr lang="en-US" sz="2400" dirty="0"/>
              <a:t> in </a:t>
            </a:r>
            <a:r>
              <a:rPr lang="en-US" sz="2400" dirty="0" err="1"/>
              <a:t>elkaar</a:t>
            </a:r>
            <a:r>
              <a:rPr lang="en-US" sz="2400" dirty="0"/>
              <a:t> </a:t>
            </a:r>
            <a:r>
              <a:rPr lang="en-US" sz="2400" dirty="0" err="1"/>
              <a:t>schuiven</a:t>
            </a:r>
            <a:r>
              <a:rPr lang="en-US" sz="2400" dirty="0"/>
              <a:t>. </a:t>
            </a:r>
            <a:r>
              <a:rPr lang="en-US" sz="2400" b="1" dirty="0"/>
              <a:t>1 + 1 = 3</a:t>
            </a:r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25 </a:t>
            </a:r>
            <a:r>
              <a:rPr lang="en-US" sz="2400" dirty="0" err="1"/>
              <a:t>en</a:t>
            </a:r>
            <a:r>
              <a:rPr lang="en-US" sz="2400" dirty="0"/>
              <a:t> 26 </a:t>
            </a:r>
            <a:r>
              <a:rPr lang="en-US" sz="2400" dirty="0" err="1"/>
              <a:t>september</a:t>
            </a:r>
            <a:r>
              <a:rPr lang="en-US" sz="2400" dirty="0"/>
              <a:t> de 3de </a:t>
            </a:r>
            <a:r>
              <a:rPr lang="en-US" sz="2400" dirty="0" err="1"/>
              <a:t>en</a:t>
            </a:r>
            <a:r>
              <a:rPr lang="en-US" sz="2400" dirty="0"/>
              <a:t> 4de </a:t>
            </a:r>
            <a:r>
              <a:rPr lang="en-US" sz="2400" dirty="0" err="1"/>
              <a:t>gezamenlijke</a:t>
            </a:r>
            <a:r>
              <a:rPr lang="en-US" sz="2400" dirty="0"/>
              <a:t> </a:t>
            </a:r>
            <a:r>
              <a:rPr lang="en-US" sz="2400" dirty="0" err="1"/>
              <a:t>studiedag</a:t>
            </a:r>
            <a:r>
              <a:rPr lang="en-US" sz="2400" dirty="0"/>
              <a:t>. </a:t>
            </a:r>
            <a:endParaRPr lang="en-US" sz="2400" b="1" dirty="0"/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De </a:t>
            </a:r>
            <a:r>
              <a:rPr lang="en-US" sz="2400" dirty="0" err="1"/>
              <a:t>samenwerking</a:t>
            </a:r>
            <a:r>
              <a:rPr lang="en-US" sz="2400" dirty="0"/>
              <a:t> </a:t>
            </a:r>
            <a:r>
              <a:rPr lang="en-US" sz="2400" dirty="0" err="1"/>
              <a:t>wordt</a:t>
            </a:r>
            <a:r>
              <a:rPr lang="en-US" sz="2400" dirty="0"/>
              <a:t> door </a:t>
            </a:r>
            <a:r>
              <a:rPr lang="en-US" sz="2400" dirty="0" err="1"/>
              <a:t>teamleden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 </a:t>
            </a:r>
            <a:r>
              <a:rPr lang="en-US" sz="2400" dirty="0" err="1"/>
              <a:t>positief</a:t>
            </a:r>
            <a:r>
              <a:rPr lang="en-US" sz="2400" dirty="0"/>
              <a:t> </a:t>
            </a:r>
            <a:r>
              <a:rPr lang="en-US" sz="2400" dirty="0" err="1"/>
              <a:t>ervaren</a:t>
            </a:r>
            <a:r>
              <a:rPr lang="en-US" sz="2400" dirty="0"/>
              <a:t>.</a:t>
            </a:r>
            <a:endParaRPr lang="en-US" sz="2400" b="1" dirty="0"/>
          </a:p>
          <a:p>
            <a:pPr marL="342900" indent="-342900">
              <a:lnSpc>
                <a:spcPct val="100000"/>
              </a:lnSpc>
              <a:buFont typeface="Calibri" panose="020B0504020202020204" pitchFamily="34" charset="0"/>
              <a:buChar char="-"/>
            </a:pPr>
            <a:r>
              <a:rPr lang="en-US" sz="2400" dirty="0"/>
              <a:t>Komen tot 1 </a:t>
            </a:r>
            <a:r>
              <a:rPr lang="en-US" sz="2400" dirty="0" err="1"/>
              <a:t>schoolplan</a:t>
            </a:r>
            <a:r>
              <a:rPr lang="en-US" sz="2400" dirty="0"/>
              <a:t>.</a:t>
            </a:r>
            <a:endParaRPr lang="en-US" sz="2400" b="1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3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lashVTI">
  <a:themeElements>
    <a:clrScheme name="AnalogousFromDarkSeedRightStep">
      <a:dk1>
        <a:srgbClr val="000000"/>
      </a:dk1>
      <a:lt1>
        <a:srgbClr val="FFFFFF"/>
      </a:lt1>
      <a:dk2>
        <a:srgbClr val="242C41"/>
      </a:dk2>
      <a:lt2>
        <a:srgbClr val="E8E2E5"/>
      </a:lt2>
      <a:accent1>
        <a:srgbClr val="47B47A"/>
      </a:accent1>
      <a:accent2>
        <a:srgbClr val="3BB1A4"/>
      </a:accent2>
      <a:accent3>
        <a:srgbClr val="4DA0C3"/>
      </a:accent3>
      <a:accent4>
        <a:srgbClr val="3B5CB1"/>
      </a:accent4>
      <a:accent5>
        <a:srgbClr val="5C4DC3"/>
      </a:accent5>
      <a:accent6>
        <a:srgbClr val="7C3BB1"/>
      </a:accent6>
      <a:hlink>
        <a:srgbClr val="88852D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Breedbeeld</PresentationFormat>
  <Paragraphs>75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Posterama</vt:lpstr>
      <vt:lpstr>Segoe UI</vt:lpstr>
      <vt:lpstr>SplashVTI</vt:lpstr>
      <vt:lpstr>Informatieavond ivm fusie  BS de Zeveneik en BS ST Jozef </vt:lpstr>
      <vt:lpstr> Inhoud van deze informatieavond  </vt:lpstr>
      <vt:lpstr>  Welkom + voorstellen    </vt:lpstr>
      <vt:lpstr>De stappen tot nu toe: </vt:lpstr>
      <vt:lpstr>Stappen vanaf nu: Fusiedatum en structuur </vt:lpstr>
      <vt:lpstr>Stappen vanaf nu: Communicatie ouders</vt:lpstr>
      <vt:lpstr>Stappen vanaf nu: MR</vt:lpstr>
      <vt:lpstr>Stappen vanaf nu: Team</vt:lpstr>
      <vt:lpstr>Stappen vanaf nu: Onderwijsinhoudelijk traject </vt:lpstr>
      <vt:lpstr>Stappen vanaf nu: Gemeente</vt:lpstr>
      <vt:lpstr>Vragen?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Jos Bertrand</cp:lastModifiedBy>
  <cp:revision>792</cp:revision>
  <dcterms:created xsi:type="dcterms:W3CDTF">2023-09-11T10:41:28Z</dcterms:created>
  <dcterms:modified xsi:type="dcterms:W3CDTF">2023-09-13T14:33:39Z</dcterms:modified>
</cp:coreProperties>
</file>